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49377600" cy="36576000"/>
  <p:notesSz cx="6858000" cy="9144000"/>
  <p:defaultTex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C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30" d="100"/>
          <a:sy n="30" d="100"/>
        </p:scale>
        <p:origin x="-912" y="1374"/>
      </p:cViewPr>
      <p:guideLst>
        <p:guide orient="horz" pos="11520"/>
        <p:guide pos="15552"/>
      </p:guideLst>
    </p:cSldViewPr>
  </p:slideViewPr>
  <p:notesTextViewPr>
    <p:cViewPr>
      <p:scale>
        <a:sx n="1" d="1"/>
        <a:sy n="1" d="1"/>
      </p:scale>
      <p:origin x="0" y="0"/>
    </p:cViewPr>
  </p:notesTextViewPr>
  <p:gridSpacing cx="457200" cy="457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png>
</file>

<file path=ppt/media/image11.png>
</file>

<file path=ppt/media/image12.tiff>
</file>

<file path=ppt/media/image13.tif>
</file>

<file path=ppt/media/image14.tif>
</file>

<file path=ppt/media/image15.tif>
</file>

<file path=ppt/media/image2.gif>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03320" y="11362269"/>
            <a:ext cx="41970960" cy="7840133"/>
          </a:xfrm>
        </p:spPr>
        <p:txBody>
          <a:bodyPr/>
          <a:lstStyle/>
          <a:p>
            <a:r>
              <a:rPr lang="en-US" smtClean="0"/>
              <a:t>Click to edit Master title style</a:t>
            </a:r>
            <a:endParaRPr lang="en-US"/>
          </a:p>
        </p:txBody>
      </p:sp>
      <p:sp>
        <p:nvSpPr>
          <p:cNvPr id="3" name="Subtitle 2"/>
          <p:cNvSpPr>
            <a:spLocks noGrp="1"/>
          </p:cNvSpPr>
          <p:nvPr>
            <p:ph type="subTitle" idx="1"/>
          </p:nvPr>
        </p:nvSpPr>
        <p:spPr>
          <a:xfrm>
            <a:off x="7406640" y="20726400"/>
            <a:ext cx="34564320" cy="9347200"/>
          </a:xfrm>
        </p:spPr>
        <p:txBody>
          <a:bodyPr/>
          <a:lstStyle>
            <a:lvl1pPr marL="0" indent="0" algn="ctr">
              <a:buNone/>
              <a:defRPr>
                <a:solidFill>
                  <a:schemeClr val="tx1">
                    <a:tint val="75000"/>
                  </a:schemeClr>
                </a:solidFill>
              </a:defRPr>
            </a:lvl1pPr>
            <a:lvl2pPr marL="2455599" indent="0" algn="ctr">
              <a:buNone/>
              <a:defRPr>
                <a:solidFill>
                  <a:schemeClr val="tx1">
                    <a:tint val="75000"/>
                  </a:schemeClr>
                </a:solidFill>
              </a:defRPr>
            </a:lvl2pPr>
            <a:lvl3pPr marL="4911199" indent="0" algn="ctr">
              <a:buNone/>
              <a:defRPr>
                <a:solidFill>
                  <a:schemeClr val="tx1">
                    <a:tint val="75000"/>
                  </a:schemeClr>
                </a:solidFill>
              </a:defRPr>
            </a:lvl3pPr>
            <a:lvl4pPr marL="7366798" indent="0" algn="ctr">
              <a:buNone/>
              <a:defRPr>
                <a:solidFill>
                  <a:schemeClr val="tx1">
                    <a:tint val="75000"/>
                  </a:schemeClr>
                </a:solidFill>
              </a:defRPr>
            </a:lvl4pPr>
            <a:lvl5pPr marL="9822398" indent="0" algn="ctr">
              <a:buNone/>
              <a:defRPr>
                <a:solidFill>
                  <a:schemeClr val="tx1">
                    <a:tint val="75000"/>
                  </a:schemeClr>
                </a:solidFill>
              </a:defRPr>
            </a:lvl5pPr>
            <a:lvl6pPr marL="12277998" indent="0" algn="ctr">
              <a:buNone/>
              <a:defRPr>
                <a:solidFill>
                  <a:schemeClr val="tx1">
                    <a:tint val="75000"/>
                  </a:schemeClr>
                </a:solidFill>
              </a:defRPr>
            </a:lvl6pPr>
            <a:lvl7pPr marL="14733597" indent="0" algn="ctr">
              <a:buNone/>
              <a:defRPr>
                <a:solidFill>
                  <a:schemeClr val="tx1">
                    <a:tint val="75000"/>
                  </a:schemeClr>
                </a:solidFill>
              </a:defRPr>
            </a:lvl7pPr>
            <a:lvl8pPr marL="17189196" indent="0" algn="ctr">
              <a:buNone/>
              <a:defRPr>
                <a:solidFill>
                  <a:schemeClr val="tx1">
                    <a:tint val="75000"/>
                  </a:schemeClr>
                </a:solidFill>
              </a:defRPr>
            </a:lvl8pPr>
            <a:lvl9pPr marL="1964479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8/5/2019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4003718952"/>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8/5/2019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980076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6469383" y="6443136"/>
            <a:ext cx="51657885" cy="13732086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1478580" y="6443136"/>
            <a:ext cx="154167840" cy="13732086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8/5/2019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98714410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1E08C500-08E7-4020-BF47-5C3C716CF3F5}" type="datetimeFigureOut">
              <a:rPr lang="en-US" smtClean="0"/>
              <a:t>8/5/2019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76017887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900490" y="23503469"/>
            <a:ext cx="41970960" cy="7264400"/>
          </a:xfrm>
        </p:spPr>
        <p:txBody>
          <a:bodyPr anchor="t"/>
          <a:lstStyle>
            <a:lvl1pPr algn="l">
              <a:defRPr sz="21500" b="1" cap="all"/>
            </a:lvl1pPr>
          </a:lstStyle>
          <a:p>
            <a:r>
              <a:rPr lang="en-US" smtClean="0"/>
              <a:t>Click to edit Master title style</a:t>
            </a:r>
            <a:endParaRPr lang="en-US"/>
          </a:p>
        </p:txBody>
      </p:sp>
      <p:sp>
        <p:nvSpPr>
          <p:cNvPr id="3" name="Text Placeholder 2"/>
          <p:cNvSpPr>
            <a:spLocks noGrp="1"/>
          </p:cNvSpPr>
          <p:nvPr>
            <p:ph type="body" idx="1"/>
          </p:nvPr>
        </p:nvSpPr>
        <p:spPr>
          <a:xfrm>
            <a:off x="3900490" y="15502472"/>
            <a:ext cx="41970960" cy="8000998"/>
          </a:xfrm>
        </p:spPr>
        <p:txBody>
          <a:bodyPr anchor="b"/>
          <a:lstStyle>
            <a:lvl1pPr marL="0" indent="0">
              <a:buNone/>
              <a:defRPr sz="10800">
                <a:solidFill>
                  <a:schemeClr val="tx1">
                    <a:tint val="75000"/>
                  </a:schemeClr>
                </a:solidFill>
              </a:defRPr>
            </a:lvl1pPr>
            <a:lvl2pPr marL="2455599" indent="0">
              <a:buNone/>
              <a:defRPr sz="9700">
                <a:solidFill>
                  <a:schemeClr val="tx1">
                    <a:tint val="75000"/>
                  </a:schemeClr>
                </a:solidFill>
              </a:defRPr>
            </a:lvl2pPr>
            <a:lvl3pPr marL="4911199" indent="0">
              <a:buNone/>
              <a:defRPr sz="8600">
                <a:solidFill>
                  <a:schemeClr val="tx1">
                    <a:tint val="75000"/>
                  </a:schemeClr>
                </a:solidFill>
              </a:defRPr>
            </a:lvl3pPr>
            <a:lvl4pPr marL="7366798" indent="0">
              <a:buNone/>
              <a:defRPr sz="7600">
                <a:solidFill>
                  <a:schemeClr val="tx1">
                    <a:tint val="75000"/>
                  </a:schemeClr>
                </a:solidFill>
              </a:defRPr>
            </a:lvl4pPr>
            <a:lvl5pPr marL="9822398" indent="0">
              <a:buNone/>
              <a:defRPr sz="7600">
                <a:solidFill>
                  <a:schemeClr val="tx1">
                    <a:tint val="75000"/>
                  </a:schemeClr>
                </a:solidFill>
              </a:defRPr>
            </a:lvl5pPr>
            <a:lvl6pPr marL="12277998" indent="0">
              <a:buNone/>
              <a:defRPr sz="7600">
                <a:solidFill>
                  <a:schemeClr val="tx1">
                    <a:tint val="75000"/>
                  </a:schemeClr>
                </a:solidFill>
              </a:defRPr>
            </a:lvl6pPr>
            <a:lvl7pPr marL="14733597" indent="0">
              <a:buNone/>
              <a:defRPr sz="7600">
                <a:solidFill>
                  <a:schemeClr val="tx1">
                    <a:tint val="75000"/>
                  </a:schemeClr>
                </a:solidFill>
              </a:defRPr>
            </a:lvl7pPr>
            <a:lvl8pPr marL="17189196" indent="0">
              <a:buNone/>
              <a:defRPr sz="7600">
                <a:solidFill>
                  <a:schemeClr val="tx1">
                    <a:tint val="75000"/>
                  </a:schemeClr>
                </a:solidFill>
              </a:defRPr>
            </a:lvl8pPr>
            <a:lvl9pPr marL="19644795" indent="0">
              <a:buNone/>
              <a:defRPr sz="7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E08C500-08E7-4020-BF47-5C3C716CF3F5}" type="datetimeFigureOut">
              <a:rPr lang="en-US" smtClean="0"/>
              <a:t>8/5/2019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704941031"/>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1478583" y="37549672"/>
            <a:ext cx="102912860"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15214400" y="37549672"/>
            <a:ext cx="102912866"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E08C500-08E7-4020-BF47-5C3C716CF3F5}" type="datetimeFigureOut">
              <a:rPr lang="en-US" smtClean="0"/>
              <a:t>8/5/2019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188024838"/>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68880" y="1464736"/>
            <a:ext cx="44439840" cy="6096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468880" y="8187270"/>
            <a:ext cx="2181701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smtClean="0"/>
              <a:t>Click to edit Master text styles</a:t>
            </a:r>
          </a:p>
        </p:txBody>
      </p:sp>
      <p:sp>
        <p:nvSpPr>
          <p:cNvPr id="4" name="Content Placeholder 3"/>
          <p:cNvSpPr>
            <a:spLocks noGrp="1"/>
          </p:cNvSpPr>
          <p:nvPr>
            <p:ph sz="half" idx="2"/>
          </p:nvPr>
        </p:nvSpPr>
        <p:spPr>
          <a:xfrm>
            <a:off x="2468880" y="11599334"/>
            <a:ext cx="2181701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5083137" y="8187270"/>
            <a:ext cx="2182558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smtClean="0"/>
              <a:t>Click to edit Master text styles</a:t>
            </a:r>
          </a:p>
        </p:txBody>
      </p:sp>
      <p:sp>
        <p:nvSpPr>
          <p:cNvPr id="6" name="Content Placeholder 5"/>
          <p:cNvSpPr>
            <a:spLocks noGrp="1"/>
          </p:cNvSpPr>
          <p:nvPr>
            <p:ph sz="quarter" idx="4"/>
          </p:nvPr>
        </p:nvSpPr>
        <p:spPr>
          <a:xfrm>
            <a:off x="25083137" y="11599334"/>
            <a:ext cx="2182558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E08C500-08E7-4020-BF47-5C3C716CF3F5}" type="datetimeFigureOut">
              <a:rPr lang="en-US" smtClean="0"/>
              <a:t>8/5/2019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4129095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E08C500-08E7-4020-BF47-5C3C716CF3F5}" type="datetimeFigureOut">
              <a:rPr lang="en-US" smtClean="0"/>
              <a:t>8/5/2019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3544417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08C500-08E7-4020-BF47-5C3C716CF3F5}" type="datetimeFigureOut">
              <a:rPr lang="en-US" smtClean="0"/>
              <a:t>8/5/2019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970668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68884" y="1456267"/>
            <a:ext cx="16244890" cy="6197600"/>
          </a:xfrm>
        </p:spPr>
        <p:txBody>
          <a:bodyPr anchor="b"/>
          <a:lstStyle>
            <a:lvl1pPr algn="l">
              <a:defRPr sz="10800" b="1"/>
            </a:lvl1pPr>
          </a:lstStyle>
          <a:p>
            <a:r>
              <a:rPr lang="en-US" smtClean="0"/>
              <a:t>Click to edit Master title style</a:t>
            </a:r>
            <a:endParaRPr lang="en-US"/>
          </a:p>
        </p:txBody>
      </p:sp>
      <p:sp>
        <p:nvSpPr>
          <p:cNvPr id="3" name="Content Placeholder 2"/>
          <p:cNvSpPr>
            <a:spLocks noGrp="1"/>
          </p:cNvSpPr>
          <p:nvPr>
            <p:ph idx="1"/>
          </p:nvPr>
        </p:nvSpPr>
        <p:spPr>
          <a:xfrm>
            <a:off x="19305269" y="1456270"/>
            <a:ext cx="27603451" cy="31216602"/>
          </a:xfrm>
        </p:spPr>
        <p:txBody>
          <a:bodyPr/>
          <a:lstStyle>
            <a:lvl1pPr>
              <a:defRPr sz="17100"/>
            </a:lvl1pPr>
            <a:lvl2pPr>
              <a:defRPr sz="15000"/>
            </a:lvl2pPr>
            <a:lvl3pPr>
              <a:defRPr sz="12900"/>
            </a:lvl3pPr>
            <a:lvl4pPr>
              <a:defRPr sz="10800"/>
            </a:lvl4pPr>
            <a:lvl5pPr>
              <a:defRPr sz="10800"/>
            </a:lvl5pPr>
            <a:lvl6pPr>
              <a:defRPr sz="10800"/>
            </a:lvl6pPr>
            <a:lvl7pPr>
              <a:defRPr sz="10800"/>
            </a:lvl7pPr>
            <a:lvl8pPr>
              <a:defRPr sz="10800"/>
            </a:lvl8pPr>
            <a:lvl9pPr>
              <a:defRPr sz="10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468884" y="7653870"/>
            <a:ext cx="16244890" cy="25019002"/>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44078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678355" y="25603201"/>
            <a:ext cx="29626560" cy="3022602"/>
          </a:xfrm>
        </p:spPr>
        <p:txBody>
          <a:bodyPr anchor="b"/>
          <a:lstStyle>
            <a:lvl1pPr algn="l">
              <a:defRPr sz="10800" b="1"/>
            </a:lvl1pPr>
          </a:lstStyle>
          <a:p>
            <a:r>
              <a:rPr lang="en-US" smtClean="0"/>
              <a:t>Click to edit Master title style</a:t>
            </a:r>
            <a:endParaRPr lang="en-US"/>
          </a:p>
        </p:txBody>
      </p:sp>
      <p:sp>
        <p:nvSpPr>
          <p:cNvPr id="3" name="Picture Placeholder 2"/>
          <p:cNvSpPr>
            <a:spLocks noGrp="1"/>
          </p:cNvSpPr>
          <p:nvPr>
            <p:ph type="pic" idx="1"/>
          </p:nvPr>
        </p:nvSpPr>
        <p:spPr>
          <a:xfrm>
            <a:off x="9678355" y="3268133"/>
            <a:ext cx="29626560" cy="21945600"/>
          </a:xfrm>
        </p:spPr>
        <p:txBody>
          <a:bodyPr/>
          <a:lstStyle>
            <a:lvl1pPr marL="0" indent="0">
              <a:buNone/>
              <a:defRPr sz="17100"/>
            </a:lvl1pPr>
            <a:lvl2pPr marL="2455599" indent="0">
              <a:buNone/>
              <a:defRPr sz="15000"/>
            </a:lvl2pPr>
            <a:lvl3pPr marL="4911199" indent="0">
              <a:buNone/>
              <a:defRPr sz="12900"/>
            </a:lvl3pPr>
            <a:lvl4pPr marL="7366798" indent="0">
              <a:buNone/>
              <a:defRPr sz="10800"/>
            </a:lvl4pPr>
            <a:lvl5pPr marL="9822398" indent="0">
              <a:buNone/>
              <a:defRPr sz="10800"/>
            </a:lvl5pPr>
            <a:lvl6pPr marL="12277998" indent="0">
              <a:buNone/>
              <a:defRPr sz="10800"/>
            </a:lvl6pPr>
            <a:lvl7pPr marL="14733597" indent="0">
              <a:buNone/>
              <a:defRPr sz="10800"/>
            </a:lvl7pPr>
            <a:lvl8pPr marL="17189196" indent="0">
              <a:buNone/>
              <a:defRPr sz="10800"/>
            </a:lvl8pPr>
            <a:lvl9pPr marL="19644795" indent="0">
              <a:buNone/>
              <a:defRPr sz="10800"/>
            </a:lvl9pPr>
          </a:lstStyle>
          <a:p>
            <a:endParaRPr lang="en-US"/>
          </a:p>
        </p:txBody>
      </p:sp>
      <p:sp>
        <p:nvSpPr>
          <p:cNvPr id="4" name="Text Placeholder 3"/>
          <p:cNvSpPr>
            <a:spLocks noGrp="1"/>
          </p:cNvSpPr>
          <p:nvPr>
            <p:ph type="body" sz="half" idx="2"/>
          </p:nvPr>
        </p:nvSpPr>
        <p:spPr>
          <a:xfrm>
            <a:off x="9678355" y="28625803"/>
            <a:ext cx="29626560" cy="4292598"/>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8/5/2019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605771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68880" y="1464736"/>
            <a:ext cx="44439840" cy="6096000"/>
          </a:xfrm>
          <a:prstGeom prst="rect">
            <a:avLst/>
          </a:prstGeom>
        </p:spPr>
        <p:txBody>
          <a:bodyPr vert="horz" lIns="491120" tIns="245560" rIns="491120" bIns="24556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468880" y="8534403"/>
            <a:ext cx="44439840" cy="24138469"/>
          </a:xfrm>
          <a:prstGeom prst="rect">
            <a:avLst/>
          </a:prstGeom>
        </p:spPr>
        <p:txBody>
          <a:bodyPr vert="horz" lIns="491120" tIns="245560" rIns="491120" bIns="24556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468880" y="33900536"/>
            <a:ext cx="11521440" cy="1947333"/>
          </a:xfrm>
          <a:prstGeom prst="rect">
            <a:avLst/>
          </a:prstGeom>
        </p:spPr>
        <p:txBody>
          <a:bodyPr vert="horz" lIns="491120" tIns="245560" rIns="491120" bIns="245560" rtlCol="0" anchor="ctr"/>
          <a:lstStyle>
            <a:lvl1pPr algn="l">
              <a:defRPr sz="6500">
                <a:solidFill>
                  <a:schemeClr val="tx1">
                    <a:tint val="75000"/>
                  </a:schemeClr>
                </a:solidFill>
              </a:defRPr>
            </a:lvl1pPr>
          </a:lstStyle>
          <a:p>
            <a:fld id="{1E08C500-08E7-4020-BF47-5C3C716CF3F5}" type="datetimeFigureOut">
              <a:rPr lang="en-US" smtClean="0"/>
              <a:t>8/5/2019</a:t>
            </a:fld>
            <a:endParaRPr lang="en-US"/>
          </a:p>
        </p:txBody>
      </p:sp>
      <p:sp>
        <p:nvSpPr>
          <p:cNvPr id="5" name="Footer Placeholder 4"/>
          <p:cNvSpPr>
            <a:spLocks noGrp="1"/>
          </p:cNvSpPr>
          <p:nvPr>
            <p:ph type="ftr" sz="quarter" idx="3"/>
          </p:nvPr>
        </p:nvSpPr>
        <p:spPr>
          <a:xfrm>
            <a:off x="16870680" y="33900536"/>
            <a:ext cx="15636240" cy="1947333"/>
          </a:xfrm>
          <a:prstGeom prst="rect">
            <a:avLst/>
          </a:prstGeom>
        </p:spPr>
        <p:txBody>
          <a:bodyPr vert="horz" lIns="491120" tIns="245560" rIns="491120" bIns="245560" rtlCol="0" anchor="ctr"/>
          <a:lstStyle>
            <a:lvl1pPr algn="ctr">
              <a:defRPr sz="65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5387280" y="33900536"/>
            <a:ext cx="11521440" cy="1947333"/>
          </a:xfrm>
          <a:prstGeom prst="rect">
            <a:avLst/>
          </a:prstGeom>
        </p:spPr>
        <p:txBody>
          <a:bodyPr vert="horz" lIns="491120" tIns="245560" rIns="491120" bIns="245560" rtlCol="0" anchor="ctr"/>
          <a:lstStyle>
            <a:lvl1pPr algn="r">
              <a:defRPr sz="6500">
                <a:solidFill>
                  <a:schemeClr val="tx1">
                    <a:tint val="75000"/>
                  </a:schemeClr>
                </a:solidFill>
              </a:defRPr>
            </a:lvl1pPr>
          </a:lstStyle>
          <a:p>
            <a:fld id="{2CB82245-62B3-41F0-8860-FF22A93A0D39}" type="slidenum">
              <a:rPr lang="en-US" smtClean="0"/>
              <a:t>‹#›</a:t>
            </a:fld>
            <a:endParaRPr lang="en-US"/>
          </a:p>
        </p:txBody>
      </p:sp>
    </p:spTree>
    <p:extLst>
      <p:ext uri="{BB962C8B-B14F-4D97-AF65-F5344CB8AC3E}">
        <p14:creationId xmlns:p14="http://schemas.microsoft.com/office/powerpoint/2010/main" val="33117708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4911199" rtl="0" eaLnBrk="1" latinLnBrk="0" hangingPunct="1">
        <a:spcBef>
          <a:spcPct val="0"/>
        </a:spcBef>
        <a:buNone/>
        <a:defRPr sz="23600" kern="1200">
          <a:solidFill>
            <a:schemeClr val="tx1"/>
          </a:solidFill>
          <a:latin typeface="+mj-lt"/>
          <a:ea typeface="+mj-ea"/>
          <a:cs typeface="+mj-cs"/>
        </a:defRPr>
      </a:lvl1pPr>
    </p:titleStyle>
    <p:bodyStyle>
      <a:lvl1pPr marL="1841699" indent="-1841699" algn="l" defTabSz="4911199" rtl="0" eaLnBrk="1" latinLnBrk="0" hangingPunct="1">
        <a:spcBef>
          <a:spcPct val="20000"/>
        </a:spcBef>
        <a:buFont typeface="Arial" pitchFamily="34" charset="0"/>
        <a:buChar char="•"/>
        <a:defRPr sz="17100" kern="1200">
          <a:solidFill>
            <a:schemeClr val="tx1"/>
          </a:solidFill>
          <a:latin typeface="+mn-lt"/>
          <a:ea typeface="+mn-ea"/>
          <a:cs typeface="+mn-cs"/>
        </a:defRPr>
      </a:lvl1pPr>
      <a:lvl2pPr marL="3990349" indent="-1534750" algn="l" defTabSz="4911199" rtl="0" eaLnBrk="1" latinLnBrk="0" hangingPunct="1">
        <a:spcBef>
          <a:spcPct val="20000"/>
        </a:spcBef>
        <a:buFont typeface="Arial" pitchFamily="34" charset="0"/>
        <a:buChar char="–"/>
        <a:defRPr sz="15000" kern="1200">
          <a:solidFill>
            <a:schemeClr val="tx1"/>
          </a:solidFill>
          <a:latin typeface="+mn-lt"/>
          <a:ea typeface="+mn-ea"/>
          <a:cs typeface="+mn-cs"/>
        </a:defRPr>
      </a:lvl2pPr>
      <a:lvl3pPr marL="6138998" indent="-1227800" algn="l" defTabSz="4911199" rtl="0" eaLnBrk="1" latinLnBrk="0" hangingPunct="1">
        <a:spcBef>
          <a:spcPct val="20000"/>
        </a:spcBef>
        <a:buFont typeface="Arial" pitchFamily="34" charset="0"/>
        <a:buChar char="•"/>
        <a:defRPr sz="12900" kern="1200">
          <a:solidFill>
            <a:schemeClr val="tx1"/>
          </a:solidFill>
          <a:latin typeface="+mn-lt"/>
          <a:ea typeface="+mn-ea"/>
          <a:cs typeface="+mn-cs"/>
        </a:defRPr>
      </a:lvl3pPr>
      <a:lvl4pPr marL="8594599"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4pPr>
      <a:lvl5pPr marL="11050198"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5pPr>
      <a:lvl6pPr marL="13505797"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6pPr>
      <a:lvl7pPr marL="159613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7pPr>
      <a:lvl8pPr marL="184169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8pPr>
      <a:lvl9pPr marL="20872595"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9pPr>
    </p:bodyStyle>
    <p:other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tiff"/><Relationship Id="rId3" Type="http://schemas.openxmlformats.org/officeDocument/2006/relationships/image" Target="../media/image2.gif"/><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6" Type="http://schemas.openxmlformats.org/officeDocument/2006/relationships/image" Target="../media/image15.tif"/><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tif"/><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t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 name="Picture 6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29600" y="22223778"/>
            <a:ext cx="9601199" cy="11609022"/>
          </a:xfrm>
          <a:prstGeom prst="rect">
            <a:avLst/>
          </a:prstGeom>
        </p:spPr>
      </p:pic>
      <p:sp>
        <p:nvSpPr>
          <p:cNvPr id="5" name="Rectangle 4"/>
          <p:cNvSpPr/>
          <p:nvPr/>
        </p:nvSpPr>
        <p:spPr>
          <a:xfrm>
            <a:off x="-12032" y="-2376"/>
            <a:ext cx="49377600" cy="4262705"/>
          </a:xfrm>
          <a:prstGeom prst="rect">
            <a:avLst/>
          </a:prstGeom>
          <a:noFill/>
          <a:ln>
            <a:noFill/>
          </a:ln>
          <a:effectLst/>
        </p:spPr>
        <p:txBody>
          <a:bodyPr wrap="square" lIns="182880" tIns="274320" rIns="182880" bIns="274320">
            <a:spAutoFit/>
          </a:bodyPr>
          <a:lstStyle/>
          <a:p>
            <a:pPr algn="ctr">
              <a:spcAft>
                <a:spcPts val="2400"/>
              </a:spcAft>
            </a:pPr>
            <a:r>
              <a:rPr lang="en-US" sz="9600" b="1" dirty="0" smtClean="0">
                <a:solidFill>
                  <a:srgbClr val="007CBA"/>
                </a:solidFill>
                <a:latin typeface="Arial" panose="020B0604020202020204" pitchFamily="34" charset="0"/>
                <a:ea typeface="Times New Roman"/>
                <a:cs typeface="Arial" panose="020B0604020202020204" pitchFamily="34" charset="0"/>
              </a:rPr>
              <a:t>Third-party whole-slide image viewers do not produce the same image</a:t>
            </a:r>
            <a:endParaRPr lang="en-US" sz="9600" b="1" dirty="0">
              <a:solidFill>
                <a:srgbClr val="007CBA"/>
              </a:solidFill>
              <a:latin typeface="Arial" panose="020B0604020202020204" pitchFamily="34" charset="0"/>
              <a:ea typeface="Times New Roman"/>
              <a:cs typeface="Arial" panose="020B0604020202020204" pitchFamily="34" charset="0"/>
            </a:endParaRPr>
          </a:p>
          <a:p>
            <a:pPr algn="ctr" defTabSz="1219090" fontAlgn="base">
              <a:spcBef>
                <a:spcPts val="1200"/>
              </a:spcBef>
              <a:spcAft>
                <a:spcPts val="600"/>
              </a:spcAft>
            </a:pPr>
            <a:r>
              <a:rPr lang="en-US" sz="6000" b="1" dirty="0" smtClean="0">
                <a:latin typeface="Arial" panose="020B0604020202020204" pitchFamily="34" charset="0"/>
                <a:cs typeface="Arial" panose="020B0604020202020204" pitchFamily="34" charset="0"/>
              </a:rPr>
              <a:t>Samuel Lam</a:t>
            </a:r>
            <a:r>
              <a:rPr lang="en-US" sz="6000" b="1" baseline="30000" dirty="0" smtClean="0">
                <a:latin typeface="Arial" panose="020B0604020202020204" pitchFamily="34" charset="0"/>
                <a:cs typeface="Arial" panose="020B0604020202020204" pitchFamily="34" charset="0"/>
              </a:rPr>
              <a:t>1</a:t>
            </a:r>
            <a:r>
              <a:rPr lang="en-US" sz="6000" b="1" dirty="0" smtClean="0">
                <a:latin typeface="Arial" panose="020B0604020202020204" pitchFamily="34" charset="0"/>
                <a:cs typeface="Arial" panose="020B0604020202020204" pitchFamily="34" charset="0"/>
              </a:rPr>
              <a:t>, Qi Gong</a:t>
            </a:r>
            <a:r>
              <a:rPr lang="en-US" sz="6000" b="1" baseline="30000" dirty="0" smtClean="0">
                <a:latin typeface="Arial" panose="020B0604020202020204" pitchFamily="34" charset="0"/>
                <a:cs typeface="Arial" panose="020B0604020202020204" pitchFamily="34" charset="0"/>
              </a:rPr>
              <a:t>2</a:t>
            </a:r>
            <a:r>
              <a:rPr lang="en-US" sz="6000" b="1" dirty="0">
                <a:latin typeface="Arial" panose="020B0604020202020204" pitchFamily="34" charset="0"/>
                <a:cs typeface="Arial" panose="020B0604020202020204" pitchFamily="34" charset="0"/>
              </a:rPr>
              <a:t>, Wei-Chung </a:t>
            </a:r>
            <a:r>
              <a:rPr lang="en-US" sz="6000" b="1" dirty="0" smtClean="0">
                <a:latin typeface="Arial" panose="020B0604020202020204" pitchFamily="34" charset="0"/>
                <a:cs typeface="Arial" panose="020B0604020202020204" pitchFamily="34" charset="0"/>
              </a:rPr>
              <a:t>Cheng</a:t>
            </a:r>
            <a:r>
              <a:rPr lang="en-US" sz="6000" b="1" baseline="30000" dirty="0" smtClean="0">
                <a:latin typeface="Arial" panose="020B0604020202020204" pitchFamily="34" charset="0"/>
                <a:cs typeface="Arial" panose="020B0604020202020204" pitchFamily="34" charset="0"/>
              </a:rPr>
              <a:t>3 </a:t>
            </a:r>
            <a:endParaRPr lang="en-US" sz="6000" b="1" dirty="0">
              <a:latin typeface="Arial" panose="020B0604020202020204" pitchFamily="34" charset="0"/>
              <a:cs typeface="Arial" panose="020B0604020202020204" pitchFamily="34" charset="0"/>
            </a:endParaRPr>
          </a:p>
          <a:p>
            <a:pPr algn="ctr" defTabSz="1219090" fontAlgn="base">
              <a:spcBef>
                <a:spcPts val="1200"/>
              </a:spcBef>
              <a:spcAft>
                <a:spcPts val="600"/>
              </a:spcAft>
            </a:pPr>
            <a:r>
              <a:rPr lang="en-US" sz="4000" baseline="30000" dirty="0" smtClean="0">
                <a:latin typeface="Arial" panose="020B0604020202020204" pitchFamily="34" charset="0"/>
                <a:cs typeface="Arial" panose="020B0604020202020204" pitchFamily="34" charset="0"/>
              </a:rPr>
              <a:t>1</a:t>
            </a:r>
            <a:r>
              <a:rPr lang="en-US" sz="4000" i="1" dirty="0" smtClean="0">
                <a:latin typeface="Arial" panose="020B0604020202020204" pitchFamily="34" charset="0"/>
                <a:cs typeface="Arial" panose="020B0604020202020204" pitchFamily="34" charset="0"/>
              </a:rPr>
              <a:t>Rising junior at University of Maryland, College Park; </a:t>
            </a:r>
            <a:r>
              <a:rPr lang="en-US" sz="4000" b="1" baseline="30000" dirty="0" smtClean="0">
                <a:latin typeface="Arial" panose="020B0604020202020204" pitchFamily="34" charset="0"/>
                <a:cs typeface="Arial" panose="020B0604020202020204" pitchFamily="34" charset="0"/>
              </a:rPr>
              <a:t>2</a:t>
            </a:r>
            <a:r>
              <a:rPr lang="en-US" sz="4000" i="1" dirty="0" smtClean="0">
                <a:latin typeface="Arial" panose="020B0604020202020204" pitchFamily="34" charset="0"/>
                <a:cs typeface="Arial" panose="020B0604020202020204" pitchFamily="34" charset="0"/>
              </a:rPr>
              <a:t>CDRH/OSEL/DIDSR, </a:t>
            </a:r>
            <a:r>
              <a:rPr lang="en-US" sz="4000" b="1" baseline="30000" dirty="0">
                <a:latin typeface="Arial" panose="020B0604020202020204" pitchFamily="34" charset="0"/>
                <a:cs typeface="Arial" panose="020B0604020202020204" pitchFamily="34" charset="0"/>
              </a:rPr>
              <a:t>3</a:t>
            </a:r>
            <a:r>
              <a:rPr lang="en-US" sz="4000" i="1" dirty="0">
                <a:latin typeface="Arial" panose="020B0604020202020204" pitchFamily="34" charset="0"/>
                <a:cs typeface="Arial" panose="020B0604020202020204" pitchFamily="34" charset="0"/>
              </a:rPr>
              <a:t>CDRH/OSEL/DIDSR</a:t>
            </a:r>
          </a:p>
        </p:txBody>
      </p:sp>
      <p:pic>
        <p:nvPicPr>
          <p:cNvPr id="6" name="Picture 5" descr="cdrh logo.gif"/>
          <p:cNvPicPr>
            <a:picLocks noChangeAspect="1"/>
          </p:cNvPicPr>
          <p:nvPr/>
        </p:nvPicPr>
        <p:blipFill>
          <a:blip r:embed="rId3" cstate="print"/>
          <a:stretch>
            <a:fillRect/>
          </a:stretch>
        </p:blipFill>
        <p:spPr>
          <a:xfrm>
            <a:off x="1447800" y="1178802"/>
            <a:ext cx="2133600" cy="1900348"/>
          </a:xfrm>
          <a:prstGeom prst="rect">
            <a:avLst/>
          </a:prstGeom>
          <a:ln>
            <a:noFill/>
          </a:ln>
        </p:spPr>
      </p:pic>
      <p:sp>
        <p:nvSpPr>
          <p:cNvPr id="8" name="Rectangle 7"/>
          <p:cNvSpPr/>
          <p:nvPr/>
        </p:nvSpPr>
        <p:spPr>
          <a:xfrm>
            <a:off x="0" y="4389120"/>
            <a:ext cx="49377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defPPr>
              <a:defRPr lang="en-US"/>
            </a:defPPr>
            <a:lvl1pPr marL="0" algn="l" defTabSz="4073144" rtl="0" eaLnBrk="1" latinLnBrk="0" hangingPunct="1">
              <a:defRPr sz="8000" kern="1200">
                <a:solidFill>
                  <a:schemeClr val="lt1"/>
                </a:solidFill>
                <a:latin typeface="+mn-lt"/>
                <a:ea typeface="+mn-ea"/>
                <a:cs typeface="+mn-cs"/>
              </a:defRPr>
            </a:lvl1pPr>
            <a:lvl2pPr marL="2036573" algn="l" defTabSz="4073144" rtl="0" eaLnBrk="1" latinLnBrk="0" hangingPunct="1">
              <a:defRPr sz="8000" kern="1200">
                <a:solidFill>
                  <a:schemeClr val="lt1"/>
                </a:solidFill>
                <a:latin typeface="+mn-lt"/>
                <a:ea typeface="+mn-ea"/>
                <a:cs typeface="+mn-cs"/>
              </a:defRPr>
            </a:lvl2pPr>
            <a:lvl3pPr marL="4073144" algn="l" defTabSz="4073144" rtl="0" eaLnBrk="1" latinLnBrk="0" hangingPunct="1">
              <a:defRPr sz="8000" kern="1200">
                <a:solidFill>
                  <a:schemeClr val="lt1"/>
                </a:solidFill>
                <a:latin typeface="+mn-lt"/>
                <a:ea typeface="+mn-ea"/>
                <a:cs typeface="+mn-cs"/>
              </a:defRPr>
            </a:lvl3pPr>
            <a:lvl4pPr marL="6109717" algn="l" defTabSz="4073144" rtl="0" eaLnBrk="1" latinLnBrk="0" hangingPunct="1">
              <a:defRPr sz="8000" kern="1200">
                <a:solidFill>
                  <a:schemeClr val="lt1"/>
                </a:solidFill>
                <a:latin typeface="+mn-lt"/>
                <a:ea typeface="+mn-ea"/>
                <a:cs typeface="+mn-cs"/>
              </a:defRPr>
            </a:lvl4pPr>
            <a:lvl5pPr marL="8146290" algn="l" defTabSz="4073144" rtl="0" eaLnBrk="1" latinLnBrk="0" hangingPunct="1">
              <a:defRPr sz="8000" kern="1200">
                <a:solidFill>
                  <a:schemeClr val="lt1"/>
                </a:solidFill>
                <a:latin typeface="+mn-lt"/>
                <a:ea typeface="+mn-ea"/>
                <a:cs typeface="+mn-cs"/>
              </a:defRPr>
            </a:lvl5pPr>
            <a:lvl6pPr marL="10182863" algn="l" defTabSz="4073144" rtl="0" eaLnBrk="1" latinLnBrk="0" hangingPunct="1">
              <a:defRPr sz="8000" kern="1200">
                <a:solidFill>
                  <a:schemeClr val="lt1"/>
                </a:solidFill>
                <a:latin typeface="+mn-lt"/>
                <a:ea typeface="+mn-ea"/>
                <a:cs typeface="+mn-cs"/>
              </a:defRPr>
            </a:lvl6pPr>
            <a:lvl7pPr marL="12219434" algn="l" defTabSz="4073144" rtl="0" eaLnBrk="1" latinLnBrk="0" hangingPunct="1">
              <a:defRPr sz="8000" kern="1200">
                <a:solidFill>
                  <a:schemeClr val="lt1"/>
                </a:solidFill>
                <a:latin typeface="+mn-lt"/>
                <a:ea typeface="+mn-ea"/>
                <a:cs typeface="+mn-cs"/>
              </a:defRPr>
            </a:lvl7pPr>
            <a:lvl8pPr marL="14256007" algn="l" defTabSz="4073144" rtl="0" eaLnBrk="1" latinLnBrk="0" hangingPunct="1">
              <a:defRPr sz="8000" kern="1200">
                <a:solidFill>
                  <a:schemeClr val="lt1"/>
                </a:solidFill>
                <a:latin typeface="+mn-lt"/>
                <a:ea typeface="+mn-ea"/>
                <a:cs typeface="+mn-cs"/>
              </a:defRPr>
            </a:lvl8pPr>
            <a:lvl9pPr marL="16292579" algn="l" defTabSz="4073144" rtl="0" eaLnBrk="1" latinLnBrk="0" hangingPunct="1">
              <a:defRPr sz="8000" kern="1200">
                <a:solidFill>
                  <a:schemeClr val="lt1"/>
                </a:solidFill>
                <a:latin typeface="+mn-lt"/>
                <a:ea typeface="+mn-ea"/>
                <a:cs typeface="+mn-cs"/>
              </a:defRPr>
            </a:lvl9pPr>
          </a:lstStyle>
          <a:p>
            <a:pPr algn="ctr"/>
            <a:endParaRPr lang="en-US">
              <a:solidFill>
                <a:srgbClr val="0070C0"/>
              </a:solidFill>
            </a:endParaRPr>
          </a:p>
        </p:txBody>
      </p:sp>
      <p:pic>
        <p:nvPicPr>
          <p:cNvPr id="1028" name="Picture 4" descr="Monogram-0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948600" y="1106840"/>
            <a:ext cx="1695988" cy="2044272"/>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49" name="TextBox 48"/>
          <p:cNvSpPr txBox="1"/>
          <p:nvPr/>
        </p:nvSpPr>
        <p:spPr>
          <a:xfrm>
            <a:off x="36576000" y="30907040"/>
            <a:ext cx="11887200" cy="475456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a:latin typeface="Arial" panose="020B0604020202020204" pitchFamily="34" charset="0"/>
                <a:cs typeface="Arial" panose="020B0604020202020204" pitchFamily="34" charset="0"/>
              </a:rPr>
              <a:t>This study was supported by </a:t>
            </a:r>
            <a:r>
              <a:rPr lang="en-US" sz="4000" b="0" dirty="0" smtClean="0">
                <a:latin typeface="Arial" panose="020B0604020202020204" pitchFamily="34" charset="0"/>
                <a:cs typeface="Arial" panose="020B0604020202020204" pitchFamily="34" charset="0"/>
              </a:rPr>
              <a:t>ORISE</a:t>
            </a:r>
            <a:r>
              <a:rPr lang="en-US" sz="4000" b="0" dirty="0">
                <a:latin typeface="Arial" panose="020B0604020202020204" pitchFamily="34" charset="0"/>
                <a:cs typeface="Arial" panose="020B0604020202020204" pitchFamily="34" charset="0"/>
              </a:rPr>
              <a:t>. The mention of commercial products herein is not to be construed as either an actual or implied endorsement of such products by the Department of Health and Human Services</a:t>
            </a:r>
            <a:r>
              <a:rPr lang="en-US" sz="4000" b="0" dirty="0" smtClean="0">
                <a:latin typeface="Arial" panose="020B0604020202020204" pitchFamily="34" charset="0"/>
                <a:cs typeface="Arial" panose="020B0604020202020204" pitchFamily="34" charset="0"/>
              </a:rPr>
              <a:t>. We are grateful to Jonathan Boswell for helping in setting up this study.</a:t>
            </a:r>
            <a:endParaRPr lang="en-US" sz="4000" b="0" dirty="0">
              <a:latin typeface="Arial" panose="020B0604020202020204" pitchFamily="34" charset="0"/>
              <a:cs typeface="Arial" panose="020B0604020202020204" pitchFamily="34" charset="0"/>
            </a:endParaRPr>
          </a:p>
        </p:txBody>
      </p:sp>
      <p:sp>
        <p:nvSpPr>
          <p:cNvPr id="50" name="Text Box 34"/>
          <p:cNvSpPr txBox="1">
            <a:spLocks noChangeArrowheads="1"/>
          </p:cNvSpPr>
          <p:nvPr/>
        </p:nvSpPr>
        <p:spPr bwMode="auto">
          <a:xfrm>
            <a:off x="36576000" y="29723144"/>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ACKNOWLEDGEMENTS</a:t>
            </a:r>
            <a:endParaRPr lang="en-US" sz="4000" dirty="0">
              <a:effectLst/>
            </a:endParaRPr>
          </a:p>
        </p:txBody>
      </p:sp>
      <p:sp>
        <p:nvSpPr>
          <p:cNvPr id="51" name="Rectangle 50"/>
          <p:cNvSpPr/>
          <p:nvPr/>
        </p:nvSpPr>
        <p:spPr>
          <a:xfrm>
            <a:off x="36576000" y="30691636"/>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113" name="Text Box 34"/>
          <p:cNvSpPr txBox="1">
            <a:spLocks noChangeArrowheads="1"/>
          </p:cNvSpPr>
          <p:nvPr/>
        </p:nvSpPr>
        <p:spPr bwMode="auto">
          <a:xfrm>
            <a:off x="914399" y="19659600"/>
            <a:ext cx="1691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METHODOLOGY</a:t>
            </a:r>
            <a:endParaRPr lang="en-US" sz="4000" dirty="0">
              <a:effectLst/>
            </a:endParaRPr>
          </a:p>
        </p:txBody>
      </p:sp>
      <p:sp>
        <p:nvSpPr>
          <p:cNvPr id="114" name="Rectangle 113"/>
          <p:cNvSpPr/>
          <p:nvPr/>
        </p:nvSpPr>
        <p:spPr>
          <a:xfrm>
            <a:off x="914399" y="2057400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43" name="TextBox 42"/>
          <p:cNvSpPr txBox="1"/>
          <p:nvPr/>
        </p:nvSpPr>
        <p:spPr>
          <a:xfrm>
            <a:off x="36576000" y="20729980"/>
            <a:ext cx="11887200" cy="5985666"/>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571500" indent="-571500" algn="just">
              <a:buFont typeface="Arial" panose="020B0604020202020204" pitchFamily="34" charset="0"/>
              <a:buChar char="•"/>
            </a:pPr>
            <a:r>
              <a:rPr lang="en-US" sz="4000" b="0" dirty="0">
                <a:latin typeface="Arial" pitchFamily="34" charset="0"/>
                <a:cs typeface="Arial" pitchFamily="34" charset="0"/>
              </a:rPr>
              <a:t>NDP.view2 and </a:t>
            </a:r>
            <a:r>
              <a:rPr lang="en-US" sz="4000" b="0" dirty="0" err="1">
                <a:latin typeface="Arial" pitchFamily="34" charset="0"/>
                <a:cs typeface="Arial" pitchFamily="34" charset="0"/>
              </a:rPr>
              <a:t>Sedeen</a:t>
            </a:r>
            <a:r>
              <a:rPr lang="en-US" sz="4000" b="0" dirty="0">
                <a:latin typeface="Arial" pitchFamily="34" charset="0"/>
                <a:cs typeface="Arial" pitchFamily="34" charset="0"/>
              </a:rPr>
              <a:t> generated similar but not identical </a:t>
            </a:r>
            <a:r>
              <a:rPr lang="en-US" sz="4000" b="0" dirty="0" smtClean="0">
                <a:latin typeface="Arial" pitchFamily="34" charset="0"/>
                <a:cs typeface="Arial" pitchFamily="34" charset="0"/>
              </a:rPr>
              <a:t>images (mean </a:t>
            </a:r>
            <a:r>
              <a:rPr lang="en-US" sz="4000" dirty="0" smtClean="0">
                <a:latin typeface="Arial" panose="020B0604020202020204" pitchFamily="34" charset="0"/>
                <a:cs typeface="Arial" panose="020B0604020202020204" pitchFamily="34" charset="0"/>
              </a:rPr>
              <a:t>∆</a:t>
            </a:r>
            <a:r>
              <a:rPr lang="en-US" sz="4000" b="0" dirty="0" smtClean="0">
                <a:latin typeface="Arial" pitchFamily="34" charset="0"/>
                <a:cs typeface="Arial" pitchFamily="34" charset="0"/>
              </a:rPr>
              <a:t>E = 1.30)</a:t>
            </a:r>
            <a:endParaRPr lang="en-US" sz="4000" b="0" dirty="0">
              <a:latin typeface="Arial" pitchFamily="34" charset="0"/>
              <a:cs typeface="Arial" pitchFamily="34" charset="0"/>
            </a:endParaRPr>
          </a:p>
          <a:p>
            <a:pPr marL="571500" indent="-571500" algn="just">
              <a:buFont typeface="Arial" panose="020B0604020202020204" pitchFamily="34" charset="0"/>
              <a:buChar char="•"/>
            </a:pPr>
            <a:r>
              <a:rPr lang="en-US" sz="4000" b="0" dirty="0" smtClean="0">
                <a:latin typeface="Arial" pitchFamily="34" charset="0"/>
                <a:cs typeface="Arial" pitchFamily="34" charset="0"/>
              </a:rPr>
              <a:t>ASAP and </a:t>
            </a:r>
            <a:r>
              <a:rPr lang="en-US" sz="4000" b="0" dirty="0" err="1" smtClean="0">
                <a:latin typeface="Arial" pitchFamily="34" charset="0"/>
                <a:cs typeface="Arial" pitchFamily="34" charset="0"/>
              </a:rPr>
              <a:t>QuPath</a:t>
            </a:r>
            <a:r>
              <a:rPr lang="en-US" sz="4000" b="0" dirty="0" smtClean="0">
                <a:latin typeface="Arial" pitchFamily="34" charset="0"/>
                <a:cs typeface="Arial" pitchFamily="34" charset="0"/>
              </a:rPr>
              <a:t> generated similar images </a:t>
            </a:r>
          </a:p>
          <a:p>
            <a:pPr marL="571500" indent="-571500" algn="just">
              <a:buFont typeface="Arial" panose="020B0604020202020204" pitchFamily="34" charset="0"/>
              <a:buChar char="•"/>
            </a:pPr>
            <a:r>
              <a:rPr lang="en-US" sz="4000" b="0" dirty="0" smtClean="0">
                <a:latin typeface="Arial" pitchFamily="34" charset="0"/>
                <a:cs typeface="Arial" pitchFamily="34" charset="0"/>
              </a:rPr>
              <a:t>Large </a:t>
            </a:r>
            <a:r>
              <a:rPr lang="en-US" sz="4000" b="0" dirty="0">
                <a:latin typeface="Arial" pitchFamily="34" charset="0"/>
                <a:cs typeface="Arial" pitchFamily="34" charset="0"/>
              </a:rPr>
              <a:t>color differences between the two groups</a:t>
            </a:r>
          </a:p>
          <a:p>
            <a:pPr marL="571500" indent="-571500" algn="just">
              <a:buFont typeface="Arial" panose="020B0604020202020204" pitchFamily="34" charset="0"/>
              <a:buChar char="•"/>
            </a:pPr>
            <a:r>
              <a:rPr lang="en-US" sz="4000" b="0" dirty="0">
                <a:latin typeface="Arial" pitchFamily="34" charset="0"/>
                <a:cs typeface="Arial" pitchFamily="34" charset="0"/>
              </a:rPr>
              <a:t>Use of color profile is questionable</a:t>
            </a:r>
          </a:p>
          <a:p>
            <a:pPr marL="571500" indent="-571500" algn="just">
              <a:buFont typeface="Arial" panose="020B0604020202020204" pitchFamily="34" charset="0"/>
              <a:buChar char="•"/>
            </a:pPr>
            <a:r>
              <a:rPr lang="en-US" sz="4000" b="0" dirty="0">
                <a:latin typeface="Arial" pitchFamily="34" charset="0"/>
                <a:cs typeface="Arial" pitchFamily="34" charset="0"/>
              </a:rPr>
              <a:t>JPEG compression artifacts are prominent when comparing certain pairs of viewers.</a:t>
            </a:r>
          </a:p>
          <a:p>
            <a:pPr marL="571500" indent="-571500" algn="just">
              <a:buFont typeface="Arial" panose="020B0604020202020204" pitchFamily="34" charset="0"/>
              <a:buChar char="•"/>
            </a:pPr>
            <a:r>
              <a:rPr lang="en-US" sz="4000" b="0" dirty="0">
                <a:latin typeface="Arial" pitchFamily="34" charset="0"/>
                <a:cs typeface="Arial" pitchFamily="34" charset="0"/>
              </a:rPr>
              <a:t>Blank/void areas remain very similar between viewers.</a:t>
            </a:r>
            <a:endParaRPr lang="en-US" sz="3600" b="0" dirty="0">
              <a:latin typeface="Arial" panose="020B0604020202020204" pitchFamily="34" charset="0"/>
              <a:cs typeface="Arial" panose="020B0604020202020204" pitchFamily="34" charset="0"/>
            </a:endParaRPr>
          </a:p>
        </p:txBody>
      </p:sp>
      <p:sp>
        <p:nvSpPr>
          <p:cNvPr id="44" name="Text Box 34"/>
          <p:cNvSpPr txBox="1">
            <a:spLocks noChangeArrowheads="1"/>
          </p:cNvSpPr>
          <p:nvPr/>
        </p:nvSpPr>
        <p:spPr bwMode="auto">
          <a:xfrm>
            <a:off x="36576000" y="19659600"/>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FINDINGS</a:t>
            </a:r>
            <a:endParaRPr lang="en-US" sz="4000" dirty="0">
              <a:effectLst/>
            </a:endParaRPr>
          </a:p>
        </p:txBody>
      </p:sp>
      <p:sp>
        <p:nvSpPr>
          <p:cNvPr id="131" name="Rectangle 130"/>
          <p:cNvSpPr/>
          <p:nvPr/>
        </p:nvSpPr>
        <p:spPr>
          <a:xfrm>
            <a:off x="36576000" y="20547100"/>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23" name="Text Box 34"/>
          <p:cNvSpPr txBox="1">
            <a:spLocks noChangeArrowheads="1"/>
          </p:cNvSpPr>
          <p:nvPr/>
        </p:nvSpPr>
        <p:spPr bwMode="auto">
          <a:xfrm>
            <a:off x="914400" y="16916400"/>
            <a:ext cx="1691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RESEARCH QUESTION</a:t>
            </a:r>
            <a:endParaRPr lang="en-US" sz="4000" dirty="0">
              <a:effectLst/>
            </a:endParaRPr>
          </a:p>
        </p:txBody>
      </p:sp>
      <p:sp>
        <p:nvSpPr>
          <p:cNvPr id="24" name="Rectangle 23"/>
          <p:cNvSpPr/>
          <p:nvPr/>
        </p:nvSpPr>
        <p:spPr>
          <a:xfrm>
            <a:off x="914400" y="1783080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163" name="TextBox 21"/>
          <p:cNvSpPr txBox="1"/>
          <p:nvPr/>
        </p:nvSpPr>
        <p:spPr>
          <a:xfrm>
            <a:off x="914402" y="18013680"/>
            <a:ext cx="16916398" cy="1676795"/>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dirty="0" smtClean="0">
                <a:latin typeface="Arial" panose="020B0604020202020204" pitchFamily="34" charset="0"/>
                <a:cs typeface="Arial" panose="020B0604020202020204" pitchFamily="34" charset="0"/>
              </a:rPr>
              <a:t>Do different WSI viewers generate identical images for the same WSI file?</a:t>
            </a:r>
            <a:endParaRPr lang="en-US" sz="4000" dirty="0">
              <a:latin typeface="Arial" panose="020B0604020202020204" pitchFamily="34" charset="0"/>
              <a:cs typeface="Arial" panose="020B0604020202020204" pitchFamily="34" charset="0"/>
            </a:endParaRPr>
          </a:p>
        </p:txBody>
      </p:sp>
      <p:sp>
        <p:nvSpPr>
          <p:cNvPr id="166" name="TextBox 111"/>
          <p:cNvSpPr txBox="1"/>
          <p:nvPr/>
        </p:nvSpPr>
        <p:spPr>
          <a:xfrm>
            <a:off x="914399" y="20729980"/>
            <a:ext cx="7498080" cy="13372304"/>
          </a:xfrm>
          <a:prstGeom prst="rect">
            <a:avLst/>
          </a:prstGeom>
          <a:noFill/>
          <a:ln w="38100">
            <a:noFill/>
          </a:ln>
          <a:scene3d>
            <a:camera prst="orthographicFront"/>
            <a:lightRig rig="threePt" dir="t"/>
          </a:scene3d>
          <a:sp3d>
            <a:bevelT/>
          </a:sp3d>
        </p:spPr>
        <p:txBody>
          <a:bodyPr wrap="square" lIns="219456"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marL="571500" indent="-5715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AutoHotKey Script:</a:t>
            </a:r>
          </a:p>
          <a:p>
            <a:pPr marL="1135063" lvl="1" indent="-4572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Opens the same WSI file (input) in different viewers</a:t>
            </a:r>
            <a:endParaRPr lang="en-US" sz="4000" dirty="0">
              <a:latin typeface="Arial" panose="020B0604020202020204" pitchFamily="34" charset="0"/>
              <a:cs typeface="Arial" panose="020B0604020202020204" pitchFamily="34" charset="0"/>
            </a:endParaRPr>
          </a:p>
          <a:p>
            <a:pPr marL="1135063" lvl="1" indent="-4572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Interacts with the viewers to adjust and match the frame of view</a:t>
            </a:r>
          </a:p>
          <a:p>
            <a:pPr marL="1135063" lvl="1" indent="-4572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Captures </a:t>
            </a:r>
            <a:r>
              <a:rPr lang="en-US" sz="4000" dirty="0">
                <a:latin typeface="Arial" panose="020B0604020202020204" pitchFamily="34" charset="0"/>
                <a:cs typeface="Arial" panose="020B0604020202020204" pitchFamily="34" charset="0"/>
              </a:rPr>
              <a:t>the screenshot in </a:t>
            </a:r>
            <a:r>
              <a:rPr lang="en-US" sz="4000" dirty="0" smtClean="0">
                <a:latin typeface="Arial" panose="020B0604020202020204" pitchFamily="34" charset="0"/>
                <a:cs typeface="Arial" panose="020B0604020202020204" pitchFamily="34" charset="0"/>
              </a:rPr>
              <a:t>Windows (this captures color information in the digital domain and does not involve the display) [1]</a:t>
            </a:r>
          </a:p>
          <a:p>
            <a:pPr marL="571500" indent="-5715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MATLAB:</a:t>
            </a:r>
            <a:endParaRPr lang="en-US" sz="4000" dirty="0">
              <a:latin typeface="Arial" panose="020B0604020202020204" pitchFamily="34" charset="0"/>
              <a:cs typeface="Arial" panose="020B0604020202020204" pitchFamily="34" charset="0"/>
            </a:endParaRPr>
          </a:p>
          <a:p>
            <a:pPr marL="1135063" lvl="1" indent="-4572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Registers screenshots and checks their accuracy</a:t>
            </a:r>
            <a:endParaRPr lang="en-US" sz="4000" dirty="0">
              <a:latin typeface="Arial" panose="020B0604020202020204" pitchFamily="34" charset="0"/>
              <a:cs typeface="Arial" panose="020B0604020202020204" pitchFamily="34" charset="0"/>
            </a:endParaRPr>
          </a:p>
          <a:p>
            <a:pPr marL="1135063" lvl="1" indent="-4572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Calculates </a:t>
            </a:r>
            <a:r>
              <a:rPr lang="en-US" sz="4000" dirty="0">
                <a:latin typeface="Arial" panose="020B0604020202020204" pitchFamily="34" charset="0"/>
                <a:cs typeface="Arial" panose="020B0604020202020204" pitchFamily="34" charset="0"/>
              </a:rPr>
              <a:t>color difference </a:t>
            </a:r>
            <a:r>
              <a:rPr lang="en-US" sz="4000" dirty="0" smtClean="0">
                <a:latin typeface="Arial" panose="020B0604020202020204" pitchFamily="34" charset="0"/>
                <a:cs typeface="Arial" panose="020B0604020202020204" pitchFamily="34" charset="0"/>
              </a:rPr>
              <a:t>(∆E) </a:t>
            </a:r>
            <a:r>
              <a:rPr lang="en-US" sz="4000" dirty="0">
                <a:latin typeface="Arial" panose="020B0604020202020204" pitchFamily="34" charset="0"/>
                <a:cs typeface="Arial" panose="020B0604020202020204" pitchFamily="34" charset="0"/>
              </a:rPr>
              <a:t>for each pixel</a:t>
            </a:r>
          </a:p>
          <a:p>
            <a:pPr marL="1135063" lvl="1" indent="-4572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Reports statistics (mean, standard deviation)</a:t>
            </a:r>
          </a:p>
          <a:p>
            <a:pPr marL="1135063" lvl="1" indent="-457200">
              <a:buFont typeface="Arial" panose="020B0604020202020204" pitchFamily="34" charset="0"/>
              <a:buChar char="•"/>
            </a:pPr>
            <a:r>
              <a:rPr lang="en-US" sz="4000" dirty="0" smtClean="0">
                <a:latin typeface="Arial" panose="020B0604020202020204" pitchFamily="34" charset="0"/>
                <a:cs typeface="Arial" panose="020B0604020202020204" pitchFamily="34" charset="0"/>
              </a:rPr>
              <a:t>Generates graphs for display</a:t>
            </a:r>
            <a:endParaRPr lang="en-US" sz="4000" dirty="0">
              <a:latin typeface="Arial" panose="020B0604020202020204" pitchFamily="34" charset="0"/>
              <a:cs typeface="Arial" panose="020B0604020202020204" pitchFamily="34" charset="0"/>
            </a:endParaRPr>
          </a:p>
        </p:txBody>
      </p:sp>
      <p:sp>
        <p:nvSpPr>
          <p:cNvPr id="38" name="Text Box 34"/>
          <p:cNvSpPr txBox="1">
            <a:spLocks noChangeArrowheads="1"/>
          </p:cNvSpPr>
          <p:nvPr/>
        </p:nvSpPr>
        <p:spPr bwMode="auto">
          <a:xfrm>
            <a:off x="18745200" y="10972800"/>
            <a:ext cx="16916400" cy="100584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RESULTS</a:t>
            </a:r>
            <a:endParaRPr lang="en-US" sz="4400" dirty="0">
              <a:effectLst/>
            </a:endParaRPr>
          </a:p>
        </p:txBody>
      </p:sp>
      <p:sp>
        <p:nvSpPr>
          <p:cNvPr id="39" name="Rectangle 38"/>
          <p:cNvSpPr/>
          <p:nvPr/>
        </p:nvSpPr>
        <p:spPr>
          <a:xfrm>
            <a:off x="18745198" y="1188720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65" name="TextBox 64"/>
          <p:cNvSpPr txBox="1"/>
          <p:nvPr/>
        </p:nvSpPr>
        <p:spPr>
          <a:xfrm>
            <a:off x="36576000" y="27587980"/>
            <a:ext cx="11887200" cy="2292348"/>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742950" indent="-742950" algn="just">
              <a:buFont typeface="+mj-lt"/>
              <a:buAutoNum type="arabicPeriod"/>
            </a:pPr>
            <a:r>
              <a:rPr lang="en-US" sz="4000" b="0" dirty="0">
                <a:latin typeface="Arial" panose="020B0604020202020204" pitchFamily="34" charset="0"/>
                <a:cs typeface="Arial" panose="020B0604020202020204" pitchFamily="34" charset="0"/>
              </a:rPr>
              <a:t>Sun, C., Cheng, W-C., </a:t>
            </a:r>
            <a:r>
              <a:rPr lang="en-US" sz="4000" b="0" i="1" dirty="0">
                <a:latin typeface="Arial" panose="020B0604020202020204" pitchFamily="34" charset="0"/>
                <a:cs typeface="Arial" panose="020B0604020202020204" pitchFamily="34" charset="0"/>
              </a:rPr>
              <a:t>How Much Can Bad Display Cost?</a:t>
            </a:r>
            <a:r>
              <a:rPr lang="en-US" sz="4000" b="0" dirty="0">
                <a:latin typeface="Arial" panose="020B0604020202020204" pitchFamily="34" charset="0"/>
                <a:cs typeface="Arial" panose="020B0604020202020204" pitchFamily="34" charset="0"/>
              </a:rPr>
              <a:t> FDA Summer Student Poster Day 2018.</a:t>
            </a:r>
          </a:p>
        </p:txBody>
      </p:sp>
      <p:sp>
        <p:nvSpPr>
          <p:cNvPr id="66" name="Text Box 34"/>
          <p:cNvSpPr txBox="1">
            <a:spLocks noChangeArrowheads="1"/>
          </p:cNvSpPr>
          <p:nvPr/>
        </p:nvSpPr>
        <p:spPr bwMode="auto">
          <a:xfrm>
            <a:off x="36576000" y="26517600"/>
            <a:ext cx="118872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REFERENCES</a:t>
            </a:r>
            <a:endParaRPr lang="en-US" sz="4000" dirty="0">
              <a:effectLst/>
            </a:endParaRPr>
          </a:p>
        </p:txBody>
      </p:sp>
      <p:sp>
        <p:nvSpPr>
          <p:cNvPr id="67" name="Rectangle 66"/>
          <p:cNvSpPr/>
          <p:nvPr/>
        </p:nvSpPr>
        <p:spPr>
          <a:xfrm>
            <a:off x="36576000" y="27405100"/>
            <a:ext cx="118872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3" name="Text Box 34"/>
          <p:cNvSpPr txBox="1">
            <a:spLocks noChangeArrowheads="1"/>
          </p:cNvSpPr>
          <p:nvPr/>
        </p:nvSpPr>
        <p:spPr bwMode="auto">
          <a:xfrm>
            <a:off x="914400" y="4572000"/>
            <a:ext cx="1691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REGULATORY RELEVANCE</a:t>
            </a:r>
            <a:endParaRPr lang="en-US" sz="4000" dirty="0">
              <a:effectLst/>
            </a:endParaRPr>
          </a:p>
        </p:txBody>
      </p:sp>
      <p:sp>
        <p:nvSpPr>
          <p:cNvPr id="54" name="Rectangle 53"/>
          <p:cNvSpPr/>
          <p:nvPr/>
        </p:nvSpPr>
        <p:spPr>
          <a:xfrm>
            <a:off x="914400" y="548640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8" name="TextBox 57"/>
          <p:cNvSpPr txBox="1"/>
          <p:nvPr/>
        </p:nvSpPr>
        <p:spPr>
          <a:xfrm>
            <a:off x="914400" y="5674350"/>
            <a:ext cx="16916400" cy="1676795"/>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smtClean="0">
                <a:latin typeface="Arial" pitchFamily="34" charset="0"/>
                <a:cs typeface="Arial" pitchFamily="34" charset="0"/>
              </a:rPr>
              <a:t>Experiments showing that testing </a:t>
            </a:r>
            <a:r>
              <a:rPr lang="en-US" sz="4000" b="0" dirty="0">
                <a:latin typeface="Arial" pitchFamily="34" charset="0"/>
                <a:cs typeface="Arial" pitchFamily="34" charset="0"/>
              </a:rPr>
              <a:t>data </a:t>
            </a:r>
            <a:r>
              <a:rPr lang="en-US" sz="4000" b="0" dirty="0" smtClean="0">
                <a:latin typeface="Arial" pitchFamily="34" charset="0"/>
                <a:cs typeface="Arial" pitchFamily="34" charset="0"/>
              </a:rPr>
              <a:t>are required </a:t>
            </a:r>
            <a:r>
              <a:rPr lang="en-US" sz="4000" b="0" dirty="0">
                <a:latin typeface="Arial" pitchFamily="34" charset="0"/>
                <a:cs typeface="Arial" pitchFamily="34" charset="0"/>
              </a:rPr>
              <a:t>to demonstrate </a:t>
            </a:r>
            <a:r>
              <a:rPr lang="en-US" sz="4000" b="0" dirty="0" smtClean="0">
                <a:latin typeface="Arial" pitchFamily="34" charset="0"/>
                <a:cs typeface="Arial" pitchFamily="34" charset="0"/>
              </a:rPr>
              <a:t>image integrity for 3</a:t>
            </a:r>
            <a:r>
              <a:rPr lang="en-US" sz="4000" b="0" baseline="30000" dirty="0" smtClean="0">
                <a:latin typeface="Arial" pitchFamily="34" charset="0"/>
                <a:cs typeface="Arial" pitchFamily="34" charset="0"/>
              </a:rPr>
              <a:t>rd</a:t>
            </a:r>
            <a:r>
              <a:rPr lang="en-US" sz="4000" b="0" dirty="0" smtClean="0">
                <a:latin typeface="Arial" pitchFamily="34" charset="0"/>
                <a:cs typeface="Arial" pitchFamily="34" charset="0"/>
              </a:rPr>
              <a:t>-party WSI viewer software.</a:t>
            </a:r>
            <a:endParaRPr lang="en-US" sz="3600" b="0" dirty="0">
              <a:latin typeface="Arial" panose="020B0604020202020204" pitchFamily="34" charset="0"/>
              <a:cs typeface="Arial" panose="020B0604020202020204" pitchFamily="34" charset="0"/>
            </a:endParaRPr>
          </a:p>
        </p:txBody>
      </p:sp>
      <p:sp>
        <p:nvSpPr>
          <p:cNvPr id="10" name="Text Box 34"/>
          <p:cNvSpPr txBox="1">
            <a:spLocks noChangeArrowheads="1"/>
          </p:cNvSpPr>
          <p:nvPr/>
        </p:nvSpPr>
        <p:spPr bwMode="auto">
          <a:xfrm>
            <a:off x="914400" y="7176780"/>
            <a:ext cx="1691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rPr>
              <a:t>ABSTRACT</a:t>
            </a:r>
            <a:endParaRPr lang="en-US" sz="4400" dirty="0">
              <a:effectLst/>
            </a:endParaRPr>
          </a:p>
        </p:txBody>
      </p:sp>
      <p:sp>
        <p:nvSpPr>
          <p:cNvPr id="11" name="Rectangle 10"/>
          <p:cNvSpPr/>
          <p:nvPr/>
        </p:nvSpPr>
        <p:spPr>
          <a:xfrm>
            <a:off x="914400" y="809118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9" name="TextBox 8"/>
          <p:cNvSpPr txBox="1"/>
          <p:nvPr/>
        </p:nvSpPr>
        <p:spPr>
          <a:xfrm>
            <a:off x="914402" y="8170151"/>
            <a:ext cx="16916398" cy="2907901"/>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dirty="0">
                <a:latin typeface="Arial" pitchFamily="34" charset="0"/>
                <a:cs typeface="Arial" pitchFamily="34" charset="0"/>
              </a:rPr>
              <a:t>T</a:t>
            </a:r>
            <a:r>
              <a:rPr lang="en-US" sz="4000" dirty="0" smtClean="0">
                <a:latin typeface="Arial" pitchFamily="34" charset="0"/>
                <a:cs typeface="Arial" pitchFamily="34" charset="0"/>
              </a:rPr>
              <a:t>hree freely </a:t>
            </a:r>
            <a:r>
              <a:rPr lang="en-US" sz="4000" dirty="0">
                <a:latin typeface="Arial" pitchFamily="34" charset="0"/>
                <a:cs typeface="Arial" pitchFamily="34" charset="0"/>
              </a:rPr>
              <a:t>available </a:t>
            </a:r>
            <a:r>
              <a:rPr lang="en-US" sz="4000" dirty="0" smtClean="0">
                <a:latin typeface="Arial" pitchFamily="34" charset="0"/>
                <a:cs typeface="Arial" pitchFamily="34" charset="0"/>
              </a:rPr>
              <a:t>3</a:t>
            </a:r>
            <a:r>
              <a:rPr lang="en-US" sz="4000" baseline="30000" dirty="0" smtClean="0">
                <a:latin typeface="Arial" pitchFamily="34" charset="0"/>
                <a:cs typeface="Arial" pitchFamily="34" charset="0"/>
              </a:rPr>
              <a:t>rd</a:t>
            </a:r>
            <a:r>
              <a:rPr lang="en-US" sz="4000" dirty="0" smtClean="0">
                <a:latin typeface="Arial" pitchFamily="34" charset="0"/>
                <a:cs typeface="Arial" pitchFamily="34" charset="0"/>
              </a:rPr>
              <a:t>-party image </a:t>
            </a:r>
            <a:r>
              <a:rPr lang="en-US" sz="4000" dirty="0">
                <a:latin typeface="Arial" pitchFamily="34" charset="0"/>
                <a:cs typeface="Arial" pitchFamily="34" charset="0"/>
              </a:rPr>
              <a:t>viewers were </a:t>
            </a:r>
            <a:r>
              <a:rPr lang="en-US" sz="4000" dirty="0" smtClean="0">
                <a:latin typeface="Arial" pitchFamily="34" charset="0"/>
                <a:cs typeface="Arial" pitchFamily="34" charset="0"/>
              </a:rPr>
              <a:t>compared with the factory viewer. A software tool was developed to compare them on the pixel level. The </a:t>
            </a:r>
            <a:r>
              <a:rPr lang="en-US" sz="4000" dirty="0">
                <a:latin typeface="Arial" pitchFamily="34" charset="0"/>
                <a:cs typeface="Arial" pitchFamily="34" charset="0"/>
              </a:rPr>
              <a:t>results show that some of the viewers rendered the whole slide images </a:t>
            </a:r>
            <a:r>
              <a:rPr lang="en-US" sz="4000" dirty="0" smtClean="0">
                <a:latin typeface="Arial" pitchFamily="34" charset="0"/>
                <a:cs typeface="Arial" pitchFamily="34" charset="0"/>
              </a:rPr>
              <a:t>very differently </a:t>
            </a:r>
            <a:r>
              <a:rPr lang="en-US" sz="4000" dirty="0">
                <a:latin typeface="Arial" pitchFamily="34" charset="0"/>
                <a:cs typeface="Arial" pitchFamily="34" charset="0"/>
              </a:rPr>
              <a:t>compared with the factory </a:t>
            </a:r>
            <a:r>
              <a:rPr lang="en-US" sz="4000" dirty="0" smtClean="0">
                <a:latin typeface="Arial" pitchFamily="34" charset="0"/>
                <a:cs typeface="Arial" pitchFamily="34" charset="0"/>
              </a:rPr>
              <a:t>one.</a:t>
            </a:r>
            <a:endParaRPr lang="en-US" sz="3600" dirty="0">
              <a:latin typeface="Arial" panose="020B0604020202020204" pitchFamily="34" charset="0"/>
              <a:cs typeface="Arial" panose="020B0604020202020204" pitchFamily="34" charset="0"/>
            </a:endParaRPr>
          </a:p>
        </p:txBody>
      </p:sp>
      <p:sp>
        <p:nvSpPr>
          <p:cNvPr id="56" name="Text Box 34"/>
          <p:cNvSpPr txBox="1">
            <a:spLocks noChangeArrowheads="1"/>
          </p:cNvSpPr>
          <p:nvPr/>
        </p:nvSpPr>
        <p:spPr bwMode="auto">
          <a:xfrm>
            <a:off x="914400" y="10972800"/>
            <a:ext cx="1691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BACKGROUND</a:t>
            </a:r>
            <a:endParaRPr lang="en-US" sz="4400" dirty="0">
              <a:effectLst/>
            </a:endParaRPr>
          </a:p>
        </p:txBody>
      </p:sp>
      <p:sp>
        <p:nvSpPr>
          <p:cNvPr id="57" name="Rectangle 56"/>
          <p:cNvSpPr/>
          <p:nvPr/>
        </p:nvSpPr>
        <p:spPr>
          <a:xfrm>
            <a:off x="914400" y="11887200"/>
            <a:ext cx="16916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60" name="TextBox 54"/>
          <p:cNvSpPr txBox="1"/>
          <p:nvPr/>
        </p:nvSpPr>
        <p:spPr>
          <a:xfrm>
            <a:off x="914402" y="12002531"/>
            <a:ext cx="16916398" cy="475456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just"/>
            <a:r>
              <a:rPr lang="en-US" sz="4000" dirty="0">
                <a:latin typeface="Arial" pitchFamily="34" charset="0"/>
                <a:cs typeface="Arial" pitchFamily="34" charset="0"/>
              </a:rPr>
              <a:t>A WSI system used in digital pathology consists </a:t>
            </a:r>
            <a:r>
              <a:rPr lang="en-US" sz="4000" dirty="0" smtClean="0">
                <a:latin typeface="Arial" pitchFamily="34" charset="0"/>
                <a:cs typeface="Arial" pitchFamily="34" charset="0"/>
              </a:rPr>
              <a:t>of the scanner</a:t>
            </a:r>
            <a:r>
              <a:rPr lang="en-US" sz="4000" dirty="0">
                <a:latin typeface="Arial" pitchFamily="34" charset="0"/>
                <a:cs typeface="Arial" pitchFamily="34" charset="0"/>
              </a:rPr>
              <a:t>, image viewer, and </a:t>
            </a:r>
            <a:r>
              <a:rPr lang="en-US" sz="4000" dirty="0" smtClean="0">
                <a:latin typeface="Arial" pitchFamily="34" charset="0"/>
                <a:cs typeface="Arial" pitchFamily="34" charset="0"/>
              </a:rPr>
              <a:t>display components. Recently, some</a:t>
            </a:r>
            <a:r>
              <a:rPr lang="en-US" sz="4000" dirty="0">
                <a:latin typeface="Arial" pitchFamily="34" charset="0"/>
                <a:cs typeface="Arial" pitchFamily="34" charset="0"/>
              </a:rPr>
              <a:t> </a:t>
            </a:r>
            <a:r>
              <a:rPr lang="en-US" sz="4000" dirty="0" smtClean="0">
                <a:latin typeface="Arial" pitchFamily="34" charset="0"/>
                <a:cs typeface="Arial" pitchFamily="34" charset="0"/>
              </a:rPr>
              <a:t>independent</a:t>
            </a:r>
            <a:r>
              <a:rPr lang="en-US" sz="4000" dirty="0">
                <a:latin typeface="Arial" pitchFamily="34" charset="0"/>
                <a:cs typeface="Arial" pitchFamily="34" charset="0"/>
              </a:rPr>
              <a:t> image viewers were submitted by third-party companies to replace the </a:t>
            </a:r>
            <a:r>
              <a:rPr lang="en-US" sz="4000" dirty="0" smtClean="0">
                <a:latin typeface="Arial" pitchFamily="34" charset="0"/>
                <a:cs typeface="Arial" pitchFamily="34" charset="0"/>
              </a:rPr>
              <a:t>viewer </a:t>
            </a:r>
            <a:r>
              <a:rPr lang="en-US" sz="4000" dirty="0">
                <a:latin typeface="Arial" pitchFamily="34" charset="0"/>
                <a:cs typeface="Arial" pitchFamily="34" charset="0"/>
              </a:rPr>
              <a:t>component used in the predicate device. To demonstrate substantial equivalence between the former and the latter, sponsors were expected to provide bench testing data for review. However, the sponsors frequently did not test their image viewers adequately for image quality.</a:t>
            </a:r>
            <a:endParaRPr lang="en-US" sz="3600" dirty="0">
              <a:latin typeface="Arial" panose="020B0604020202020204" pitchFamily="34" charset="0"/>
              <a:cs typeface="Arial" panose="020B0604020202020204" pitchFamily="34" charset="0"/>
            </a:endParaRPr>
          </a:p>
        </p:txBody>
      </p:sp>
      <p:sp>
        <p:nvSpPr>
          <p:cNvPr id="172" name="Text Box 34"/>
          <p:cNvSpPr txBox="1">
            <a:spLocks noChangeArrowheads="1"/>
          </p:cNvSpPr>
          <p:nvPr/>
        </p:nvSpPr>
        <p:spPr bwMode="auto">
          <a:xfrm>
            <a:off x="18745198" y="4572000"/>
            <a:ext cx="16916402"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TEST SUBJECTS</a:t>
            </a:r>
            <a:endParaRPr lang="en-US" sz="4000" dirty="0">
              <a:effectLst/>
            </a:endParaRPr>
          </a:p>
        </p:txBody>
      </p:sp>
      <p:sp>
        <p:nvSpPr>
          <p:cNvPr id="173" name="Rectangle 172"/>
          <p:cNvSpPr/>
          <p:nvPr/>
        </p:nvSpPr>
        <p:spPr>
          <a:xfrm>
            <a:off x="18745198" y="5486400"/>
            <a:ext cx="16916402"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grpSp>
        <p:nvGrpSpPr>
          <p:cNvPr id="17" name="Group 16"/>
          <p:cNvGrpSpPr/>
          <p:nvPr/>
        </p:nvGrpSpPr>
        <p:grpSpPr>
          <a:xfrm>
            <a:off x="32510680" y="6008386"/>
            <a:ext cx="3150920" cy="3557016"/>
            <a:chOff x="9331759" y="29131314"/>
            <a:chExt cx="4114800" cy="4607120"/>
          </a:xfrm>
        </p:grpSpPr>
        <p:grpSp>
          <p:nvGrpSpPr>
            <p:cNvPr id="69" name="Group 68"/>
            <p:cNvGrpSpPr/>
            <p:nvPr/>
          </p:nvGrpSpPr>
          <p:grpSpPr>
            <a:xfrm>
              <a:off x="9331759" y="29131314"/>
              <a:ext cx="4114800" cy="4607120"/>
              <a:chOff x="19202400" y="5722674"/>
              <a:chExt cx="4114800" cy="4607120"/>
            </a:xfrm>
          </p:grpSpPr>
          <p:pic>
            <p:nvPicPr>
              <p:cNvPr id="76" name="Picture 5" descr="C:\Users\Qi Gong\Desktop\Sam\WSI_viewer_evaluation-master\r_asap.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202400" y="6214994"/>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77" name="TextBox 76"/>
              <p:cNvSpPr txBox="1"/>
              <p:nvPr/>
            </p:nvSpPr>
            <p:spPr>
              <a:xfrm>
                <a:off x="19202400" y="5722674"/>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smtClean="0">
                    <a:latin typeface="Arial" pitchFamily="34" charset="0"/>
                    <a:cs typeface="Arial" pitchFamily="34" charset="0"/>
                  </a:rPr>
                  <a:t>ASAP</a:t>
                </a:r>
                <a:endParaRPr lang="en-US" sz="2000" dirty="0">
                  <a:latin typeface="Arial" panose="020B0604020202020204" pitchFamily="34" charset="0"/>
                  <a:cs typeface="Arial" panose="020B0604020202020204" pitchFamily="34" charset="0"/>
                </a:endParaRPr>
              </a:p>
            </p:txBody>
          </p:sp>
        </p:grpSp>
        <p:pic>
          <p:nvPicPr>
            <p:cNvPr id="81" name="Picture 8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337587" y="29570363"/>
              <a:ext cx="1343501" cy="1343501"/>
            </a:xfrm>
            <a:prstGeom prst="rect">
              <a:avLst/>
            </a:prstGeom>
          </p:spPr>
        </p:pic>
      </p:grpSp>
      <p:grpSp>
        <p:nvGrpSpPr>
          <p:cNvPr id="16" name="Group 15"/>
          <p:cNvGrpSpPr/>
          <p:nvPr/>
        </p:nvGrpSpPr>
        <p:grpSpPr>
          <a:xfrm>
            <a:off x="18745200" y="5943598"/>
            <a:ext cx="3150920" cy="3558234"/>
            <a:chOff x="3429003" y="29077919"/>
            <a:chExt cx="4114800" cy="4660518"/>
          </a:xfrm>
        </p:grpSpPr>
        <p:grpSp>
          <p:nvGrpSpPr>
            <p:cNvPr id="68" name="Group 67"/>
            <p:cNvGrpSpPr/>
            <p:nvPr/>
          </p:nvGrpSpPr>
          <p:grpSpPr>
            <a:xfrm>
              <a:off x="3429003" y="29077919"/>
              <a:ext cx="4114800" cy="4660518"/>
              <a:chOff x="13716000" y="5669279"/>
              <a:chExt cx="4114800" cy="4660518"/>
            </a:xfrm>
          </p:grpSpPr>
          <p:pic>
            <p:nvPicPr>
              <p:cNvPr id="78" name="Picture 4" descr="C:\Users\Qi Gong\Desktop\Sam\WSI_viewer_evaluation-master\r_ndpview2.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716000" y="6214997"/>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79" name="TextBox 78"/>
              <p:cNvSpPr txBox="1"/>
              <p:nvPr/>
            </p:nvSpPr>
            <p:spPr>
              <a:xfrm>
                <a:off x="13716000" y="5669279"/>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smtClean="0">
                    <a:latin typeface="Arial" pitchFamily="34" charset="0"/>
                    <a:cs typeface="Arial" pitchFamily="34" charset="0"/>
                  </a:rPr>
                  <a:t>NDP.view2</a:t>
                </a:r>
                <a:endParaRPr lang="en-US" sz="2000" dirty="0">
                  <a:latin typeface="Arial" panose="020B0604020202020204" pitchFamily="34" charset="0"/>
                  <a:cs typeface="Arial" panose="020B0604020202020204" pitchFamily="34" charset="0"/>
                </a:endParaRPr>
              </a:p>
            </p:txBody>
          </p:sp>
        </p:grpSp>
        <p:pic>
          <p:nvPicPr>
            <p:cNvPr id="82" name="Picture 2" descr="C:\Program Files\Hamamatsu\NDP.view 2\report\logo.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450310" y="29619730"/>
              <a:ext cx="1917571" cy="93579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8" name="Group 17"/>
          <p:cNvGrpSpPr/>
          <p:nvPr/>
        </p:nvGrpSpPr>
        <p:grpSpPr>
          <a:xfrm>
            <a:off x="27922186" y="5944815"/>
            <a:ext cx="3150920" cy="3557016"/>
            <a:chOff x="15234515" y="29131314"/>
            <a:chExt cx="4126832" cy="4607120"/>
          </a:xfrm>
        </p:grpSpPr>
        <p:grpSp>
          <p:nvGrpSpPr>
            <p:cNvPr id="70" name="Group 69"/>
            <p:cNvGrpSpPr/>
            <p:nvPr/>
          </p:nvGrpSpPr>
          <p:grpSpPr>
            <a:xfrm>
              <a:off x="15234515" y="29131314"/>
              <a:ext cx="4126832" cy="4607120"/>
              <a:chOff x="24676768" y="5722674"/>
              <a:chExt cx="4126832" cy="4607120"/>
            </a:xfrm>
          </p:grpSpPr>
          <p:pic>
            <p:nvPicPr>
              <p:cNvPr id="74" name="Picture 3" descr="C:\Users\Qi Gong\Desktop\Sam\WSI_viewer_evaluation-master\r_qupath.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4688800" y="6214994"/>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75" name="TextBox 74"/>
              <p:cNvSpPr txBox="1"/>
              <p:nvPr/>
            </p:nvSpPr>
            <p:spPr>
              <a:xfrm>
                <a:off x="24676768" y="5722674"/>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smtClean="0">
                    <a:latin typeface="Arial" pitchFamily="34" charset="0"/>
                    <a:cs typeface="Arial" pitchFamily="34" charset="0"/>
                  </a:rPr>
                  <a:t>QuPath</a:t>
                </a:r>
                <a:endParaRPr lang="en-US" sz="2000" dirty="0">
                  <a:latin typeface="Arial" panose="020B0604020202020204" pitchFamily="34" charset="0"/>
                  <a:cs typeface="Arial" panose="020B0604020202020204" pitchFamily="34" charset="0"/>
                </a:endParaRPr>
              </a:p>
            </p:txBody>
          </p:sp>
        </p:grpSp>
        <p:pic>
          <p:nvPicPr>
            <p:cNvPr id="80" name="Picture 7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5246547" y="29638173"/>
              <a:ext cx="1027547" cy="1027547"/>
            </a:xfrm>
            <a:prstGeom prst="rect">
              <a:avLst/>
            </a:prstGeom>
          </p:spPr>
        </p:pic>
      </p:grpSp>
      <p:grpSp>
        <p:nvGrpSpPr>
          <p:cNvPr id="22" name="Group 21"/>
          <p:cNvGrpSpPr/>
          <p:nvPr/>
        </p:nvGrpSpPr>
        <p:grpSpPr>
          <a:xfrm>
            <a:off x="23333693" y="5943600"/>
            <a:ext cx="3150920" cy="3558231"/>
            <a:chOff x="21149302" y="29077920"/>
            <a:chExt cx="4114800" cy="4660514"/>
          </a:xfrm>
        </p:grpSpPr>
        <p:grpSp>
          <p:nvGrpSpPr>
            <p:cNvPr id="71" name="Group 70"/>
            <p:cNvGrpSpPr/>
            <p:nvPr/>
          </p:nvGrpSpPr>
          <p:grpSpPr>
            <a:xfrm>
              <a:off x="21149302" y="29077920"/>
              <a:ext cx="4114800" cy="4660514"/>
              <a:chOff x="30175200" y="5845139"/>
              <a:chExt cx="4114800" cy="4660514"/>
            </a:xfrm>
          </p:grpSpPr>
          <p:pic>
            <p:nvPicPr>
              <p:cNvPr id="72" name="Picture 6" descr="C:\Users\Qi Gong\Desktop\Sam\WSI_viewer_evaluation-master\r_sedeen.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0175200" y="6390853"/>
                <a:ext cx="4114800" cy="4114800"/>
              </a:xfrm>
              <a:prstGeom prst="rect">
                <a:avLst/>
              </a:prstGeom>
              <a:noFill/>
              <a:extLst>
                <a:ext uri="{909E8E84-426E-40DD-AFC4-6F175D3DCCD1}">
                  <a14:hiddenFill xmlns:a14="http://schemas.microsoft.com/office/drawing/2010/main">
                    <a:solidFill>
                      <a:srgbClr val="FFFFFF"/>
                    </a:solidFill>
                  </a14:hiddenFill>
                </a:ext>
              </a:extLst>
            </p:spPr>
          </p:pic>
          <p:sp>
            <p:nvSpPr>
              <p:cNvPr id="73" name="TextBox 72"/>
              <p:cNvSpPr txBox="1"/>
              <p:nvPr/>
            </p:nvSpPr>
            <p:spPr>
              <a:xfrm>
                <a:off x="30175200" y="5845139"/>
                <a:ext cx="4114800" cy="492443"/>
              </a:xfrm>
              <a:prstGeom prst="rect">
                <a:avLst/>
              </a:prstGeom>
              <a:noFill/>
              <a:ln w="38100">
                <a:noFill/>
              </a:ln>
              <a:scene3d>
                <a:camera prst="orthographicFront"/>
                <a:lightRig rig="threePt" dir="t"/>
              </a:scene3d>
              <a:sp3d>
                <a:bevelT/>
              </a:sp3d>
            </p:spPr>
            <p:txBody>
              <a:bodyPr wrap="square" lIns="0" tIns="0" rIns="0" bIns="0" rtlCol="0" anchor="ctr">
                <a:spAutoFit/>
              </a:bodyPr>
              <a:lstStyle>
                <a:defPPr>
                  <a:defRPr lang="en-US"/>
                </a:defPPr>
                <a:lvl1pPr>
                  <a:defRPr sz="3000" b="1">
                    <a:latin typeface="Cambria" pitchFamily="18" charset="0"/>
                  </a:defRPr>
                </a:lvl1pPr>
              </a:lstStyle>
              <a:p>
                <a:pPr algn="ctr"/>
                <a:r>
                  <a:rPr lang="en-US" sz="3200" dirty="0" smtClean="0">
                    <a:latin typeface="Arial" pitchFamily="34" charset="0"/>
                    <a:cs typeface="Arial" pitchFamily="34" charset="0"/>
                  </a:rPr>
                  <a:t>Sedeen</a:t>
                </a:r>
                <a:endParaRPr lang="en-US" sz="2000" dirty="0">
                  <a:latin typeface="Arial" panose="020B0604020202020204" pitchFamily="34" charset="0"/>
                  <a:cs typeface="Arial" panose="020B0604020202020204" pitchFamily="34" charset="0"/>
                </a:endParaRPr>
              </a:p>
            </p:txBody>
          </p:sp>
        </p:grpSp>
        <p:pic>
          <p:nvPicPr>
            <p:cNvPr id="83" name="Picture 82"/>
            <p:cNvPicPr>
              <a:picLocks noChangeAspect="1"/>
            </p:cNvPicPr>
            <p:nvPr/>
          </p:nvPicPr>
          <p:blipFill rotWithShape="1">
            <a:blip r:embed="rId12" cstate="print">
              <a:extLst>
                <a:ext uri="{28A0092B-C50C-407E-A947-70E740481C1C}">
                  <a14:useLocalDpi xmlns:a14="http://schemas.microsoft.com/office/drawing/2010/main" val="0"/>
                </a:ext>
              </a:extLst>
            </a:blip>
            <a:srcRect t="32022" b="38625"/>
            <a:stretch/>
          </p:blipFill>
          <p:spPr>
            <a:xfrm>
              <a:off x="21149302" y="29570363"/>
              <a:ext cx="1797340" cy="527580"/>
            </a:xfrm>
            <a:prstGeom prst="rect">
              <a:avLst/>
            </a:prstGeom>
          </p:spPr>
        </p:pic>
      </p:grpSp>
      <p:sp>
        <p:nvSpPr>
          <p:cNvPr id="86" name="TextBox 21"/>
          <p:cNvSpPr txBox="1"/>
          <p:nvPr/>
        </p:nvSpPr>
        <p:spPr>
          <a:xfrm>
            <a:off x="36118800" y="4572000"/>
            <a:ext cx="13258800" cy="938131"/>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ctr"/>
            <a:r>
              <a:rPr lang="en-US" sz="3200" dirty="0" smtClean="0">
                <a:latin typeface="Arial" panose="020B0604020202020204" pitchFamily="34" charset="0"/>
                <a:cs typeface="Arial" panose="020B0604020202020204" pitchFamily="34" charset="0"/>
              </a:rPr>
              <a:t>∆</a:t>
            </a:r>
            <a:r>
              <a:rPr lang="en-US" sz="3200" b="1" dirty="0" smtClean="0">
                <a:latin typeface="Arial" panose="020B0604020202020204" pitchFamily="34" charset="0"/>
                <a:cs typeface="Arial" panose="020B0604020202020204" pitchFamily="34" charset="0"/>
              </a:rPr>
              <a:t>E </a:t>
            </a:r>
            <a:r>
              <a:rPr lang="en-US" sz="3200" b="1" dirty="0">
                <a:latin typeface="Arial" panose="020B0604020202020204" pitchFamily="34" charset="0"/>
                <a:cs typeface="Arial" panose="020B0604020202020204" pitchFamily="34" charset="0"/>
              </a:rPr>
              <a:t>Between Pairs of Pixels In Registered Screenshots</a:t>
            </a:r>
          </a:p>
        </p:txBody>
      </p:sp>
      <p:sp>
        <p:nvSpPr>
          <p:cNvPr id="85" name="TextBox 21"/>
          <p:cNvSpPr txBox="1"/>
          <p:nvPr/>
        </p:nvSpPr>
        <p:spPr>
          <a:xfrm>
            <a:off x="18808260" y="11978640"/>
            <a:ext cx="16900084" cy="938131"/>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lgn="ctr"/>
            <a:r>
              <a:rPr lang="en-US" sz="3200" dirty="0" smtClean="0">
                <a:latin typeface="Arial" panose="020B0604020202020204" pitchFamily="34" charset="0"/>
                <a:cs typeface="Arial" panose="020B0604020202020204" pitchFamily="34" charset="0"/>
              </a:rPr>
              <a:t>∆</a:t>
            </a:r>
            <a:r>
              <a:rPr lang="en-US" sz="3200" b="1" dirty="0" smtClean="0">
                <a:latin typeface="Arial" panose="020B0604020202020204" pitchFamily="34" charset="0"/>
                <a:cs typeface="Arial" panose="020B0604020202020204" pitchFamily="34" charset="0"/>
              </a:rPr>
              <a:t>E Between Pairs of Pixels In </a:t>
            </a:r>
            <a:r>
              <a:rPr lang="en-US" sz="3200" b="1" dirty="0">
                <a:latin typeface="Arial" panose="020B0604020202020204" pitchFamily="34" charset="0"/>
                <a:cs typeface="Arial" panose="020B0604020202020204" pitchFamily="34" charset="0"/>
              </a:rPr>
              <a:t>R</a:t>
            </a:r>
            <a:r>
              <a:rPr lang="en-US" sz="3200" b="1" dirty="0" smtClean="0">
                <a:latin typeface="Arial" panose="020B0604020202020204" pitchFamily="34" charset="0"/>
                <a:cs typeface="Arial" panose="020B0604020202020204" pitchFamily="34" charset="0"/>
              </a:rPr>
              <a:t>egistered </a:t>
            </a:r>
            <a:r>
              <a:rPr lang="en-US" sz="3200" b="1" dirty="0">
                <a:latin typeface="Arial" panose="020B0604020202020204" pitchFamily="34" charset="0"/>
                <a:cs typeface="Arial" panose="020B0604020202020204" pitchFamily="34" charset="0"/>
              </a:rPr>
              <a:t>S</a:t>
            </a:r>
            <a:r>
              <a:rPr lang="en-US" sz="3200" b="1" dirty="0" smtClean="0">
                <a:latin typeface="Arial" panose="020B0604020202020204" pitchFamily="34" charset="0"/>
                <a:cs typeface="Arial" panose="020B0604020202020204" pitchFamily="34" charset="0"/>
              </a:rPr>
              <a:t>creenshots</a:t>
            </a:r>
            <a:endParaRPr lang="en-US" sz="3200" b="1" dirty="0">
              <a:latin typeface="Arial" panose="020B0604020202020204" pitchFamily="34" charset="0"/>
              <a:cs typeface="Arial" panose="020B0604020202020204" pitchFamily="34" charset="0"/>
            </a:endParaRPr>
          </a:p>
        </p:txBody>
      </p:sp>
      <p:pic>
        <p:nvPicPr>
          <p:cNvPr id="41" name="Picture 40"/>
          <p:cNvPicPr>
            <a:picLocks noChangeAspect="1"/>
          </p:cNvPicPr>
          <p:nvPr/>
        </p:nvPicPr>
        <p:blipFill rotWithShape="1">
          <a:blip r:embed="rId13" cstate="print">
            <a:extLst>
              <a:ext uri="{28A0092B-C50C-407E-A947-70E740481C1C}">
                <a14:useLocalDpi xmlns:a14="http://schemas.microsoft.com/office/drawing/2010/main" val="0"/>
              </a:ext>
            </a:extLst>
          </a:blip>
          <a:srcRect l="10777" t="2941" r="10691" b="9989"/>
          <a:stretch/>
        </p:blipFill>
        <p:spPr>
          <a:xfrm>
            <a:off x="18745200" y="12918107"/>
            <a:ext cx="16197659" cy="11852233"/>
          </a:xfrm>
          <a:prstGeom prst="rect">
            <a:avLst/>
          </a:prstGeom>
        </p:spPr>
      </p:pic>
      <p:sp>
        <p:nvSpPr>
          <p:cNvPr id="96" name="TextBox 40">
            <a:extLst>
              <a:ext uri="{FF2B5EF4-FFF2-40B4-BE49-F238E27FC236}">
                <a16:creationId xmlns:lc="http://schemas.openxmlformats.org/drawingml/2006/lockedCanvas" xmlns:a16="http://schemas.microsoft.com/office/drawing/2014/main" xmlns="" id="{D2CE64BC-FF9C-40C6-BA7F-13C90BA2EF72}"/>
              </a:ext>
            </a:extLst>
          </p:cNvPr>
          <p:cNvSpPr txBox="1"/>
          <p:nvPr/>
        </p:nvSpPr>
        <p:spPr>
          <a:xfrm>
            <a:off x="18761515" y="9601200"/>
            <a:ext cx="3641285" cy="1423173"/>
          </a:xfrm>
          <a:prstGeom prst="rect">
            <a:avLst/>
          </a:prstGeom>
          <a:noFill/>
          <a:ln w="38100">
            <a:noFill/>
          </a:ln>
          <a:scene3d>
            <a:camera prst="orthographicFront"/>
            <a:lightRig rig="threePt" dir="t"/>
          </a:scene3d>
          <a:sp3d>
            <a:bevelT/>
          </a:sp3d>
        </p:spPr>
        <p:txBody>
          <a:bodyPr wrap="square" lIns="0" tIns="91440" rIns="0" bIns="220689" numCol="1"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spcAft>
                <a:spcPts val="1200"/>
              </a:spcAft>
            </a:pPr>
            <a:r>
              <a:rPr lang="en-US" sz="3600" dirty="0" smtClean="0">
                <a:latin typeface="Arial" panose="020B0604020202020204" pitchFamily="34" charset="0"/>
                <a:cs typeface="Arial" panose="020B0604020202020204" pitchFamily="34" charset="0"/>
              </a:rPr>
              <a:t>from Hamamatsu (reference)</a:t>
            </a:r>
            <a:endParaRPr lang="en-US" sz="3600" dirty="0">
              <a:latin typeface="Arial" panose="020B0604020202020204" pitchFamily="34" charset="0"/>
              <a:cs typeface="Arial" panose="020B0604020202020204" pitchFamily="34" charset="0"/>
            </a:endParaRPr>
          </a:p>
        </p:txBody>
      </p:sp>
      <p:sp>
        <p:nvSpPr>
          <p:cNvPr id="97" name="TextBox 40">
            <a:extLst>
              <a:ext uri="{FF2B5EF4-FFF2-40B4-BE49-F238E27FC236}">
                <a16:creationId xmlns:lc="http://schemas.openxmlformats.org/drawingml/2006/lockedCanvas" xmlns:a16="http://schemas.microsoft.com/office/drawing/2014/main" xmlns="" id="{D2CE64BC-FF9C-40C6-BA7F-13C90BA2EF72}"/>
              </a:ext>
            </a:extLst>
          </p:cNvPr>
          <p:cNvSpPr txBox="1"/>
          <p:nvPr/>
        </p:nvSpPr>
        <p:spPr>
          <a:xfrm>
            <a:off x="23317200" y="9601200"/>
            <a:ext cx="3641285" cy="869175"/>
          </a:xfrm>
          <a:prstGeom prst="rect">
            <a:avLst/>
          </a:prstGeom>
          <a:noFill/>
          <a:ln w="38100">
            <a:noFill/>
          </a:ln>
          <a:scene3d>
            <a:camera prst="orthographicFront"/>
            <a:lightRig rig="threePt" dir="t"/>
          </a:scene3d>
          <a:sp3d>
            <a:bevelT/>
          </a:sp3d>
        </p:spPr>
        <p:txBody>
          <a:bodyPr wrap="square" lIns="0" tIns="91440" rIns="0" bIns="220689" numCol="1"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spcAft>
                <a:spcPts val="1200"/>
              </a:spcAft>
            </a:pPr>
            <a:r>
              <a:rPr lang="en-US" sz="3600" dirty="0" smtClean="0">
                <a:latin typeface="Arial" panose="020B0604020202020204" pitchFamily="34" charset="0"/>
                <a:cs typeface="Arial" panose="020B0604020202020204" pitchFamily="34" charset="0"/>
              </a:rPr>
              <a:t>from </a:t>
            </a:r>
            <a:r>
              <a:rPr lang="en-US" sz="3600" dirty="0" err="1" smtClean="0">
                <a:latin typeface="Arial" panose="020B0604020202020204" pitchFamily="34" charset="0"/>
                <a:cs typeface="Arial" panose="020B0604020202020204" pitchFamily="34" charset="0"/>
              </a:rPr>
              <a:t>Pathcore</a:t>
            </a:r>
            <a:endParaRPr lang="en-US" sz="3600" dirty="0">
              <a:latin typeface="Arial" panose="020B0604020202020204" pitchFamily="34" charset="0"/>
              <a:cs typeface="Arial" panose="020B0604020202020204" pitchFamily="34" charset="0"/>
            </a:endParaRPr>
          </a:p>
        </p:txBody>
      </p:sp>
      <p:sp>
        <p:nvSpPr>
          <p:cNvPr id="98" name="TextBox 40">
            <a:extLst>
              <a:ext uri="{FF2B5EF4-FFF2-40B4-BE49-F238E27FC236}">
                <a16:creationId xmlns:lc="http://schemas.openxmlformats.org/drawingml/2006/lockedCanvas" xmlns:a16="http://schemas.microsoft.com/office/drawing/2014/main" xmlns="" id="{D2CE64BC-FF9C-40C6-BA7F-13C90BA2EF72}"/>
              </a:ext>
            </a:extLst>
          </p:cNvPr>
          <p:cNvSpPr txBox="1"/>
          <p:nvPr/>
        </p:nvSpPr>
        <p:spPr>
          <a:xfrm>
            <a:off x="27889200" y="9601200"/>
            <a:ext cx="3641285" cy="1423173"/>
          </a:xfrm>
          <a:prstGeom prst="rect">
            <a:avLst/>
          </a:prstGeom>
          <a:noFill/>
          <a:ln w="38100">
            <a:noFill/>
          </a:ln>
          <a:scene3d>
            <a:camera prst="orthographicFront"/>
            <a:lightRig rig="threePt" dir="t"/>
          </a:scene3d>
          <a:sp3d>
            <a:bevelT/>
          </a:sp3d>
        </p:spPr>
        <p:txBody>
          <a:bodyPr wrap="square" lIns="0" tIns="91440" rIns="0" bIns="220689" numCol="1"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spcAft>
                <a:spcPts val="1200"/>
              </a:spcAft>
            </a:pPr>
            <a:r>
              <a:rPr lang="en-US" sz="3600" dirty="0" smtClean="0">
                <a:latin typeface="Arial" panose="020B0604020202020204" pitchFamily="34" charset="0"/>
                <a:cs typeface="Arial" panose="020B0604020202020204" pitchFamily="34" charset="0"/>
              </a:rPr>
              <a:t>from Queen’s University Belfast</a:t>
            </a:r>
            <a:endParaRPr lang="en-US" sz="3600" dirty="0">
              <a:latin typeface="Arial" panose="020B0604020202020204" pitchFamily="34" charset="0"/>
              <a:cs typeface="Arial" panose="020B0604020202020204" pitchFamily="34" charset="0"/>
            </a:endParaRPr>
          </a:p>
        </p:txBody>
      </p:sp>
      <p:sp>
        <p:nvSpPr>
          <p:cNvPr id="99" name="TextBox 40">
            <a:extLst>
              <a:ext uri="{FF2B5EF4-FFF2-40B4-BE49-F238E27FC236}">
                <a16:creationId xmlns:lc="http://schemas.openxmlformats.org/drawingml/2006/lockedCanvas" xmlns:a16="http://schemas.microsoft.com/office/drawing/2014/main" xmlns="" id="{D2CE64BC-FF9C-40C6-BA7F-13C90BA2EF72}"/>
              </a:ext>
            </a:extLst>
          </p:cNvPr>
          <p:cNvSpPr txBox="1"/>
          <p:nvPr/>
        </p:nvSpPr>
        <p:spPr>
          <a:xfrm>
            <a:off x="32461200" y="9601200"/>
            <a:ext cx="3641285" cy="1423173"/>
          </a:xfrm>
          <a:prstGeom prst="rect">
            <a:avLst/>
          </a:prstGeom>
          <a:noFill/>
          <a:ln w="38100">
            <a:noFill/>
          </a:ln>
          <a:scene3d>
            <a:camera prst="orthographicFront"/>
            <a:lightRig rig="threePt" dir="t"/>
          </a:scene3d>
          <a:sp3d>
            <a:bevelT/>
          </a:sp3d>
        </p:spPr>
        <p:txBody>
          <a:bodyPr wrap="square" lIns="0" tIns="91440" rIns="0" bIns="220689" numCol="1" rtlCol="0" anchor="ctr">
            <a:spAutoFit/>
          </a:bodyPr>
          <a:ls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a:lstStyle>
          <a:p>
            <a:pPr>
              <a:spcAft>
                <a:spcPts val="1200"/>
              </a:spcAft>
            </a:pPr>
            <a:r>
              <a:rPr lang="en-US" sz="3600" dirty="0" smtClean="0">
                <a:latin typeface="Arial" panose="020B0604020202020204" pitchFamily="34" charset="0"/>
                <a:cs typeface="Arial" panose="020B0604020202020204" pitchFamily="34" charset="0"/>
              </a:rPr>
              <a:t>from </a:t>
            </a:r>
            <a:r>
              <a:rPr lang="en-US" sz="3600" dirty="0" err="1" smtClean="0">
                <a:latin typeface="Arial" panose="020B0604020202020204" pitchFamily="34" charset="0"/>
                <a:cs typeface="Arial" panose="020B0604020202020204" pitchFamily="34" charset="0"/>
              </a:rPr>
              <a:t>Radboud</a:t>
            </a:r>
            <a:r>
              <a:rPr lang="en-US" sz="3600" dirty="0" smtClean="0">
                <a:latin typeface="Arial" panose="020B0604020202020204" pitchFamily="34" charset="0"/>
                <a:cs typeface="Arial" panose="020B0604020202020204" pitchFamily="34" charset="0"/>
              </a:rPr>
              <a:t> University</a:t>
            </a:r>
            <a:endParaRPr lang="en-US" sz="3600" dirty="0">
              <a:latin typeface="Arial" panose="020B0604020202020204" pitchFamily="34" charset="0"/>
              <a:cs typeface="Arial" panose="020B0604020202020204" pitchFamily="34" charset="0"/>
            </a:endParaRPr>
          </a:p>
        </p:txBody>
      </p:sp>
      <p:pic>
        <p:nvPicPr>
          <p:cNvPr id="88" name="Picture 87"/>
          <p:cNvPicPr>
            <a:picLocks noChangeAspect="1"/>
          </p:cNvPicPr>
          <p:nvPr/>
        </p:nvPicPr>
        <p:blipFill rotWithShape="1">
          <a:blip r:embed="rId14">
            <a:extLst>
              <a:ext uri="{28A0092B-C50C-407E-A947-70E740481C1C}">
                <a14:useLocalDpi xmlns:a14="http://schemas.microsoft.com/office/drawing/2010/main" val="0"/>
              </a:ext>
            </a:extLst>
          </a:blip>
          <a:srcRect l="7532" t="2407" r="12080" b="5142"/>
          <a:stretch/>
        </p:blipFill>
        <p:spPr>
          <a:xfrm>
            <a:off x="38130480" y="5486400"/>
            <a:ext cx="9418320" cy="14216657"/>
          </a:xfrm>
          <a:prstGeom prst="rect">
            <a:avLst/>
          </a:prstGeom>
        </p:spPr>
      </p:pic>
      <p:pic>
        <p:nvPicPr>
          <p:cNvPr id="101" name="Picture 100"/>
          <p:cNvPicPr>
            <a:picLocks noChangeAspect="1"/>
          </p:cNvPicPr>
          <p:nvPr/>
        </p:nvPicPr>
        <p:blipFill rotWithShape="1">
          <a:blip r:embed="rId15">
            <a:extLst>
              <a:ext uri="{28A0092B-C50C-407E-A947-70E740481C1C}">
                <a14:useLocalDpi xmlns:a14="http://schemas.microsoft.com/office/drawing/2010/main" val="0"/>
              </a:ext>
            </a:extLst>
          </a:blip>
          <a:srcRect l="8596" t="6792" r="8705" b="3484"/>
          <a:stretch/>
        </p:blipFill>
        <p:spPr>
          <a:xfrm>
            <a:off x="18808260" y="24629711"/>
            <a:ext cx="16264651" cy="11580417"/>
          </a:xfrm>
          <a:prstGeom prst="rect">
            <a:avLst/>
          </a:prstGeom>
        </p:spPr>
      </p:pic>
      <p:pic>
        <p:nvPicPr>
          <p:cNvPr id="2" name="Picture 1"/>
          <p:cNvPicPr>
            <a:picLocks noChangeAspect="1"/>
          </p:cNvPicPr>
          <p:nvPr/>
        </p:nvPicPr>
        <p:blipFill rotWithShape="1">
          <a:blip r:embed="rId16">
            <a:extLst>
              <a:ext uri="{28A0092B-C50C-407E-A947-70E740481C1C}">
                <a14:useLocalDpi xmlns:a14="http://schemas.microsoft.com/office/drawing/2010/main" val="0"/>
              </a:ext>
            </a:extLst>
          </a:blip>
          <a:srcRect l="80153" t="5876" r="7563" b="9887"/>
          <a:stretch/>
        </p:blipFill>
        <p:spPr>
          <a:xfrm>
            <a:off x="34942859" y="12926765"/>
            <a:ext cx="987499" cy="11850624"/>
          </a:xfrm>
          <a:prstGeom prst="rect">
            <a:avLst/>
          </a:prstGeom>
        </p:spPr>
      </p:pic>
    </p:spTree>
    <p:extLst>
      <p:ext uri="{BB962C8B-B14F-4D97-AF65-F5344CB8AC3E}">
        <p14:creationId xmlns:p14="http://schemas.microsoft.com/office/powerpoint/2010/main" val="159360490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1376</TotalTime>
  <Words>357</Words>
  <Application>Microsoft Office PowerPoint</Application>
  <PresentationFormat>Custom</PresentationFormat>
  <Paragraphs>44</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IVIES</dc:creator>
  <cp:lastModifiedBy>IVIES</cp:lastModifiedBy>
  <cp:revision>100</cp:revision>
  <dcterms:created xsi:type="dcterms:W3CDTF">2019-07-22T15:20:59Z</dcterms:created>
  <dcterms:modified xsi:type="dcterms:W3CDTF">2019-08-05T20:04:15Z</dcterms:modified>
</cp:coreProperties>
</file>

<file path=docProps/thumbnail.jpeg>
</file>